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86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64" r:id="rId5"/>
    <p:sldId id="260" r:id="rId6"/>
    <p:sldId id="261" r:id="rId7"/>
    <p:sldId id="262" r:id="rId8"/>
    <p:sldId id="266" r:id="rId9"/>
    <p:sldId id="265" r:id="rId10"/>
    <p:sldId id="267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54" autoAdjust="0"/>
    <p:restoredTop sz="94579"/>
  </p:normalViewPr>
  <p:slideViewPr>
    <p:cSldViewPr snapToGrid="0" snapToObjects="1">
      <p:cViewPr varScale="1">
        <p:scale>
          <a:sx n="108" d="100"/>
          <a:sy n="108" d="100"/>
        </p:scale>
        <p:origin x="32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77F41D-FF28-CA4A-A737-15B9ACEFC864}" type="doc">
      <dgm:prSet loTypeId="urn:microsoft.com/office/officeart/2005/8/layout/cycle8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0D0F995-2044-B741-AEBF-7E83FA7AE077}">
      <dgm:prSet phldrT="[Text]"/>
      <dgm:spPr/>
      <dgm:t>
        <a:bodyPr/>
        <a:lstStyle/>
        <a:p>
          <a:r>
            <a:rPr lang="de-DE" dirty="0"/>
            <a:t>Verhaltensprävention</a:t>
          </a:r>
        </a:p>
      </dgm:t>
    </dgm:pt>
    <dgm:pt modelId="{9DF773DA-81E1-FF43-99CF-61C3C1407483}" type="parTrans" cxnId="{FD797A94-965F-F746-8ABE-A11483BC85FA}">
      <dgm:prSet/>
      <dgm:spPr/>
      <dgm:t>
        <a:bodyPr/>
        <a:lstStyle/>
        <a:p>
          <a:endParaRPr lang="de-DE"/>
        </a:p>
      </dgm:t>
    </dgm:pt>
    <dgm:pt modelId="{8C37230D-C9A0-414E-8CF3-75733FCB27E0}" type="sibTrans" cxnId="{FD797A94-965F-F746-8ABE-A11483BC85FA}">
      <dgm:prSet/>
      <dgm:spPr/>
      <dgm:t>
        <a:bodyPr/>
        <a:lstStyle/>
        <a:p>
          <a:endParaRPr lang="de-DE"/>
        </a:p>
      </dgm:t>
    </dgm:pt>
    <dgm:pt modelId="{36D2B614-CCD8-334A-A43C-4A87911A0C0C}">
      <dgm:prSet phldrT="[Text]"/>
      <dgm:spPr/>
      <dgm:t>
        <a:bodyPr/>
        <a:lstStyle/>
        <a:p>
          <a:r>
            <a:rPr lang="de-DE" dirty="0"/>
            <a:t>Wissensvermittlung</a:t>
          </a:r>
        </a:p>
      </dgm:t>
    </dgm:pt>
    <dgm:pt modelId="{2D4EAE72-44B1-7649-B7B5-440FA7953A1C}" type="parTrans" cxnId="{0D9D23B7-4D9C-B84E-A0C1-A7511FAF8346}">
      <dgm:prSet/>
      <dgm:spPr/>
      <dgm:t>
        <a:bodyPr/>
        <a:lstStyle/>
        <a:p>
          <a:endParaRPr lang="de-DE"/>
        </a:p>
      </dgm:t>
    </dgm:pt>
    <dgm:pt modelId="{C1EE2AF0-8738-6346-A162-781B2A10BA1B}" type="sibTrans" cxnId="{0D9D23B7-4D9C-B84E-A0C1-A7511FAF8346}">
      <dgm:prSet/>
      <dgm:spPr/>
      <dgm:t>
        <a:bodyPr/>
        <a:lstStyle/>
        <a:p>
          <a:endParaRPr lang="de-DE"/>
        </a:p>
      </dgm:t>
    </dgm:pt>
    <dgm:pt modelId="{6CAA28A4-5035-814D-83B8-3407AD464D0C}">
      <dgm:prSet phldrT="[Text]"/>
      <dgm:spPr/>
      <dgm:t>
        <a:bodyPr/>
        <a:lstStyle/>
        <a:p>
          <a:r>
            <a:rPr lang="de-DE" dirty="0"/>
            <a:t>Wertevermittlung</a:t>
          </a:r>
        </a:p>
      </dgm:t>
    </dgm:pt>
    <dgm:pt modelId="{90B781B3-229F-4240-A6C6-3D0FC67E4E27}" type="parTrans" cxnId="{4FE089E1-50FB-E240-B797-65EF14C64A45}">
      <dgm:prSet/>
      <dgm:spPr/>
      <dgm:t>
        <a:bodyPr/>
        <a:lstStyle/>
        <a:p>
          <a:endParaRPr lang="de-DE"/>
        </a:p>
      </dgm:t>
    </dgm:pt>
    <dgm:pt modelId="{00BCA8FA-7110-C147-93C5-3DFD4EC882B4}" type="sibTrans" cxnId="{4FE089E1-50FB-E240-B797-65EF14C64A45}">
      <dgm:prSet/>
      <dgm:spPr/>
      <dgm:t>
        <a:bodyPr/>
        <a:lstStyle/>
        <a:p>
          <a:endParaRPr lang="de-DE"/>
        </a:p>
      </dgm:t>
    </dgm:pt>
    <dgm:pt modelId="{D1575900-0A15-8749-A8E6-9811E8B68BBD}" type="pres">
      <dgm:prSet presAssocID="{D577F41D-FF28-CA4A-A737-15B9ACEFC864}" presName="compositeShape" presStyleCnt="0">
        <dgm:presLayoutVars>
          <dgm:chMax val="7"/>
          <dgm:dir/>
          <dgm:resizeHandles val="exact"/>
        </dgm:presLayoutVars>
      </dgm:prSet>
      <dgm:spPr/>
    </dgm:pt>
    <dgm:pt modelId="{74DEAC78-6066-644A-B365-5F7EF2578E4D}" type="pres">
      <dgm:prSet presAssocID="{D577F41D-FF28-CA4A-A737-15B9ACEFC864}" presName="wedge1" presStyleLbl="node1" presStyleIdx="0" presStyleCnt="3"/>
      <dgm:spPr/>
    </dgm:pt>
    <dgm:pt modelId="{BBB4313D-01DB-3644-9EDD-094A7224F21D}" type="pres">
      <dgm:prSet presAssocID="{D577F41D-FF28-CA4A-A737-15B9ACEFC864}" presName="dummy1a" presStyleCnt="0"/>
      <dgm:spPr/>
    </dgm:pt>
    <dgm:pt modelId="{4071B269-ACE2-7A47-929D-3E9DD85066AB}" type="pres">
      <dgm:prSet presAssocID="{D577F41D-FF28-CA4A-A737-15B9ACEFC864}" presName="dummy1b" presStyleCnt="0"/>
      <dgm:spPr/>
    </dgm:pt>
    <dgm:pt modelId="{B71E570A-F02C-634D-86A9-C3E81EC9721F}" type="pres">
      <dgm:prSet presAssocID="{D577F41D-FF28-CA4A-A737-15B9ACEFC86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79F953C4-8C44-0A4C-A8C0-3B37DE3A18F8}" type="pres">
      <dgm:prSet presAssocID="{D577F41D-FF28-CA4A-A737-15B9ACEFC864}" presName="wedge2" presStyleLbl="node1" presStyleIdx="1" presStyleCnt="3"/>
      <dgm:spPr/>
    </dgm:pt>
    <dgm:pt modelId="{D7A5E2B7-9E51-9B41-A733-D307E8E345DF}" type="pres">
      <dgm:prSet presAssocID="{D577F41D-FF28-CA4A-A737-15B9ACEFC864}" presName="dummy2a" presStyleCnt="0"/>
      <dgm:spPr/>
    </dgm:pt>
    <dgm:pt modelId="{B26DB5CE-363A-6545-9569-D6D2999C7B7B}" type="pres">
      <dgm:prSet presAssocID="{D577F41D-FF28-CA4A-A737-15B9ACEFC864}" presName="dummy2b" presStyleCnt="0"/>
      <dgm:spPr/>
    </dgm:pt>
    <dgm:pt modelId="{2639BA1B-7BC2-5F43-A283-57B22FA98892}" type="pres">
      <dgm:prSet presAssocID="{D577F41D-FF28-CA4A-A737-15B9ACEFC86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A26B70B-F311-7C4A-9EBA-EE96D9F84C48}" type="pres">
      <dgm:prSet presAssocID="{D577F41D-FF28-CA4A-A737-15B9ACEFC864}" presName="wedge3" presStyleLbl="node1" presStyleIdx="2" presStyleCnt="3"/>
      <dgm:spPr/>
    </dgm:pt>
    <dgm:pt modelId="{4002C752-D1F7-2249-B30E-6F5AE580D5CC}" type="pres">
      <dgm:prSet presAssocID="{D577F41D-FF28-CA4A-A737-15B9ACEFC864}" presName="dummy3a" presStyleCnt="0"/>
      <dgm:spPr/>
    </dgm:pt>
    <dgm:pt modelId="{50C895E4-AD59-914A-885E-3372600CD7B9}" type="pres">
      <dgm:prSet presAssocID="{D577F41D-FF28-CA4A-A737-15B9ACEFC864}" presName="dummy3b" presStyleCnt="0"/>
      <dgm:spPr/>
    </dgm:pt>
    <dgm:pt modelId="{3048B810-5F63-C44B-9DF3-213FF85070F5}" type="pres">
      <dgm:prSet presAssocID="{D577F41D-FF28-CA4A-A737-15B9ACEFC86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42672556-2B9B-2D41-8BB0-615FDB7458BE}" type="pres">
      <dgm:prSet presAssocID="{8C37230D-C9A0-414E-8CF3-75733FCB27E0}" presName="arrowWedge1" presStyleLbl="fgSibTrans2D1" presStyleIdx="0" presStyleCnt="3"/>
      <dgm:spPr/>
    </dgm:pt>
    <dgm:pt modelId="{516E426A-99E3-2243-8CA7-AECD84F98E2C}" type="pres">
      <dgm:prSet presAssocID="{C1EE2AF0-8738-6346-A162-781B2A10BA1B}" presName="arrowWedge2" presStyleLbl="fgSibTrans2D1" presStyleIdx="1" presStyleCnt="3"/>
      <dgm:spPr/>
    </dgm:pt>
    <dgm:pt modelId="{73ADE8B3-067D-F34B-BA64-3007F10350CE}" type="pres">
      <dgm:prSet presAssocID="{00BCA8FA-7110-C147-93C5-3DFD4EC882B4}" presName="arrowWedge3" presStyleLbl="fgSibTrans2D1" presStyleIdx="2" presStyleCnt="3"/>
      <dgm:spPr/>
    </dgm:pt>
  </dgm:ptLst>
  <dgm:cxnLst>
    <dgm:cxn modelId="{3E6CD624-EB37-E54A-BAC5-091C43C2240E}" type="presOf" srcId="{6CAA28A4-5035-814D-83B8-3407AD464D0C}" destId="{BA26B70B-F311-7C4A-9EBA-EE96D9F84C48}" srcOrd="0" destOrd="0" presId="urn:microsoft.com/office/officeart/2005/8/layout/cycle8"/>
    <dgm:cxn modelId="{23B3577C-9640-8743-B59E-DCD229E42452}" type="presOf" srcId="{90D0F995-2044-B741-AEBF-7E83FA7AE077}" destId="{74DEAC78-6066-644A-B365-5F7EF2578E4D}" srcOrd="0" destOrd="0" presId="urn:microsoft.com/office/officeart/2005/8/layout/cycle8"/>
    <dgm:cxn modelId="{FD797A94-965F-F746-8ABE-A11483BC85FA}" srcId="{D577F41D-FF28-CA4A-A737-15B9ACEFC864}" destId="{90D0F995-2044-B741-AEBF-7E83FA7AE077}" srcOrd="0" destOrd="0" parTransId="{9DF773DA-81E1-FF43-99CF-61C3C1407483}" sibTransId="{8C37230D-C9A0-414E-8CF3-75733FCB27E0}"/>
    <dgm:cxn modelId="{0D9D23B7-4D9C-B84E-A0C1-A7511FAF8346}" srcId="{D577F41D-FF28-CA4A-A737-15B9ACEFC864}" destId="{36D2B614-CCD8-334A-A43C-4A87911A0C0C}" srcOrd="1" destOrd="0" parTransId="{2D4EAE72-44B1-7649-B7B5-440FA7953A1C}" sibTransId="{C1EE2AF0-8738-6346-A162-781B2A10BA1B}"/>
    <dgm:cxn modelId="{F3769CBE-5C7D-1E47-ACA5-B0924F96521C}" type="presOf" srcId="{36D2B614-CCD8-334A-A43C-4A87911A0C0C}" destId="{2639BA1B-7BC2-5F43-A283-57B22FA98892}" srcOrd="1" destOrd="0" presId="urn:microsoft.com/office/officeart/2005/8/layout/cycle8"/>
    <dgm:cxn modelId="{A8F57ED2-4638-9A4F-8EDF-42BB17ABC4C4}" type="presOf" srcId="{D577F41D-FF28-CA4A-A737-15B9ACEFC864}" destId="{D1575900-0A15-8749-A8E6-9811E8B68BBD}" srcOrd="0" destOrd="0" presId="urn:microsoft.com/office/officeart/2005/8/layout/cycle8"/>
    <dgm:cxn modelId="{F59A3DDF-D6E8-1F4B-B776-30217925FBA1}" type="presOf" srcId="{36D2B614-CCD8-334A-A43C-4A87911A0C0C}" destId="{79F953C4-8C44-0A4C-A8C0-3B37DE3A18F8}" srcOrd="0" destOrd="0" presId="urn:microsoft.com/office/officeart/2005/8/layout/cycle8"/>
    <dgm:cxn modelId="{4FE089E1-50FB-E240-B797-65EF14C64A45}" srcId="{D577F41D-FF28-CA4A-A737-15B9ACEFC864}" destId="{6CAA28A4-5035-814D-83B8-3407AD464D0C}" srcOrd="2" destOrd="0" parTransId="{90B781B3-229F-4240-A6C6-3D0FC67E4E27}" sibTransId="{00BCA8FA-7110-C147-93C5-3DFD4EC882B4}"/>
    <dgm:cxn modelId="{5A6FD7E9-A8BF-EE42-9CB9-486C888E8BA5}" type="presOf" srcId="{6CAA28A4-5035-814D-83B8-3407AD464D0C}" destId="{3048B810-5F63-C44B-9DF3-213FF85070F5}" srcOrd="1" destOrd="0" presId="urn:microsoft.com/office/officeart/2005/8/layout/cycle8"/>
    <dgm:cxn modelId="{3B1E23F1-60DD-E64B-A1BF-34B766F365DC}" type="presOf" srcId="{90D0F995-2044-B741-AEBF-7E83FA7AE077}" destId="{B71E570A-F02C-634D-86A9-C3E81EC9721F}" srcOrd="1" destOrd="0" presId="urn:microsoft.com/office/officeart/2005/8/layout/cycle8"/>
    <dgm:cxn modelId="{6C775610-3C59-4744-ACEF-2370F39A964F}" type="presParOf" srcId="{D1575900-0A15-8749-A8E6-9811E8B68BBD}" destId="{74DEAC78-6066-644A-B365-5F7EF2578E4D}" srcOrd="0" destOrd="0" presId="urn:microsoft.com/office/officeart/2005/8/layout/cycle8"/>
    <dgm:cxn modelId="{328B25CC-0053-FF48-9CFB-DFD35F63B4EB}" type="presParOf" srcId="{D1575900-0A15-8749-A8E6-9811E8B68BBD}" destId="{BBB4313D-01DB-3644-9EDD-094A7224F21D}" srcOrd="1" destOrd="0" presId="urn:microsoft.com/office/officeart/2005/8/layout/cycle8"/>
    <dgm:cxn modelId="{6FC1954A-C648-5449-9471-2126DA3A2C93}" type="presParOf" srcId="{D1575900-0A15-8749-A8E6-9811E8B68BBD}" destId="{4071B269-ACE2-7A47-929D-3E9DD85066AB}" srcOrd="2" destOrd="0" presId="urn:microsoft.com/office/officeart/2005/8/layout/cycle8"/>
    <dgm:cxn modelId="{D4AA6A9F-46DC-1349-B42A-F002ACB67D64}" type="presParOf" srcId="{D1575900-0A15-8749-A8E6-9811E8B68BBD}" destId="{B71E570A-F02C-634D-86A9-C3E81EC9721F}" srcOrd="3" destOrd="0" presId="urn:microsoft.com/office/officeart/2005/8/layout/cycle8"/>
    <dgm:cxn modelId="{A1ED32AE-D6D1-0D4C-8D21-F257F285A58E}" type="presParOf" srcId="{D1575900-0A15-8749-A8E6-9811E8B68BBD}" destId="{79F953C4-8C44-0A4C-A8C0-3B37DE3A18F8}" srcOrd="4" destOrd="0" presId="urn:microsoft.com/office/officeart/2005/8/layout/cycle8"/>
    <dgm:cxn modelId="{8F5A24E8-08FD-9749-ADC0-E530502C6479}" type="presParOf" srcId="{D1575900-0A15-8749-A8E6-9811E8B68BBD}" destId="{D7A5E2B7-9E51-9B41-A733-D307E8E345DF}" srcOrd="5" destOrd="0" presId="urn:microsoft.com/office/officeart/2005/8/layout/cycle8"/>
    <dgm:cxn modelId="{C8D33D91-1037-4448-A36A-C59E5C66A756}" type="presParOf" srcId="{D1575900-0A15-8749-A8E6-9811E8B68BBD}" destId="{B26DB5CE-363A-6545-9569-D6D2999C7B7B}" srcOrd="6" destOrd="0" presId="urn:microsoft.com/office/officeart/2005/8/layout/cycle8"/>
    <dgm:cxn modelId="{AD76F68D-4F74-E64B-84D8-2470A9889BFF}" type="presParOf" srcId="{D1575900-0A15-8749-A8E6-9811E8B68BBD}" destId="{2639BA1B-7BC2-5F43-A283-57B22FA98892}" srcOrd="7" destOrd="0" presId="urn:microsoft.com/office/officeart/2005/8/layout/cycle8"/>
    <dgm:cxn modelId="{8605A330-0740-6141-9384-EB9011E0E54A}" type="presParOf" srcId="{D1575900-0A15-8749-A8E6-9811E8B68BBD}" destId="{BA26B70B-F311-7C4A-9EBA-EE96D9F84C48}" srcOrd="8" destOrd="0" presId="urn:microsoft.com/office/officeart/2005/8/layout/cycle8"/>
    <dgm:cxn modelId="{526B64DE-5187-C741-965E-8F7D469FAB25}" type="presParOf" srcId="{D1575900-0A15-8749-A8E6-9811E8B68BBD}" destId="{4002C752-D1F7-2249-B30E-6F5AE580D5CC}" srcOrd="9" destOrd="0" presId="urn:microsoft.com/office/officeart/2005/8/layout/cycle8"/>
    <dgm:cxn modelId="{55418D12-0AD8-284F-96E9-10C6DC1F5269}" type="presParOf" srcId="{D1575900-0A15-8749-A8E6-9811E8B68BBD}" destId="{50C895E4-AD59-914A-885E-3372600CD7B9}" srcOrd="10" destOrd="0" presId="urn:microsoft.com/office/officeart/2005/8/layout/cycle8"/>
    <dgm:cxn modelId="{C04B50AF-5ECD-A34A-BEA6-C9E8676CCF9D}" type="presParOf" srcId="{D1575900-0A15-8749-A8E6-9811E8B68BBD}" destId="{3048B810-5F63-C44B-9DF3-213FF85070F5}" srcOrd="11" destOrd="0" presId="urn:microsoft.com/office/officeart/2005/8/layout/cycle8"/>
    <dgm:cxn modelId="{4D9A0D34-CA96-A145-9665-DA9F9AB9CB93}" type="presParOf" srcId="{D1575900-0A15-8749-A8E6-9811E8B68BBD}" destId="{42672556-2B9B-2D41-8BB0-615FDB7458BE}" srcOrd="12" destOrd="0" presId="urn:microsoft.com/office/officeart/2005/8/layout/cycle8"/>
    <dgm:cxn modelId="{EBA6301C-EAE2-1941-A50D-4FB64DC94C23}" type="presParOf" srcId="{D1575900-0A15-8749-A8E6-9811E8B68BBD}" destId="{516E426A-99E3-2243-8CA7-AECD84F98E2C}" srcOrd="13" destOrd="0" presId="urn:microsoft.com/office/officeart/2005/8/layout/cycle8"/>
    <dgm:cxn modelId="{A1A0A763-7D64-A749-8AC6-1CEAF5A3D0F3}" type="presParOf" srcId="{D1575900-0A15-8749-A8E6-9811E8B68BBD}" destId="{73ADE8B3-067D-F34B-BA64-3007F10350CE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DEAC78-6066-644A-B365-5F7EF2578E4D}">
      <dsp:nvSpPr>
        <dsp:cNvPr id="0" name=""/>
        <dsp:cNvSpPr/>
      </dsp:nvSpPr>
      <dsp:spPr>
        <a:xfrm>
          <a:off x="2181981" y="200280"/>
          <a:ext cx="2588239" cy="2588239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Verhaltensprävention</a:t>
          </a:r>
        </a:p>
      </dsp:txBody>
      <dsp:txXfrm>
        <a:off x="3546045" y="748740"/>
        <a:ext cx="924371" cy="770309"/>
      </dsp:txXfrm>
    </dsp:sp>
    <dsp:sp modelId="{79F953C4-8C44-0A4C-A8C0-3B37DE3A18F8}">
      <dsp:nvSpPr>
        <dsp:cNvPr id="0" name=""/>
        <dsp:cNvSpPr/>
      </dsp:nvSpPr>
      <dsp:spPr>
        <a:xfrm>
          <a:off x="2128676" y="292717"/>
          <a:ext cx="2588239" cy="2588239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Wissensvermittlung</a:t>
          </a:r>
        </a:p>
      </dsp:txBody>
      <dsp:txXfrm>
        <a:off x="2744923" y="1971991"/>
        <a:ext cx="1386556" cy="677872"/>
      </dsp:txXfrm>
    </dsp:sp>
    <dsp:sp modelId="{BA26B70B-F311-7C4A-9EBA-EE96D9F84C48}">
      <dsp:nvSpPr>
        <dsp:cNvPr id="0" name=""/>
        <dsp:cNvSpPr/>
      </dsp:nvSpPr>
      <dsp:spPr>
        <a:xfrm>
          <a:off x="2075371" y="200280"/>
          <a:ext cx="2588239" cy="2588239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Wertevermittlung</a:t>
          </a:r>
        </a:p>
      </dsp:txBody>
      <dsp:txXfrm>
        <a:off x="2375175" y="748740"/>
        <a:ext cx="924371" cy="770309"/>
      </dsp:txXfrm>
    </dsp:sp>
    <dsp:sp modelId="{42672556-2B9B-2D41-8BB0-615FDB7458BE}">
      <dsp:nvSpPr>
        <dsp:cNvPr id="0" name=""/>
        <dsp:cNvSpPr/>
      </dsp:nvSpPr>
      <dsp:spPr>
        <a:xfrm>
          <a:off x="2021971" y="40056"/>
          <a:ext cx="2908687" cy="2908687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E426A-99E3-2243-8CA7-AECD84F98E2C}">
      <dsp:nvSpPr>
        <dsp:cNvPr id="0" name=""/>
        <dsp:cNvSpPr/>
      </dsp:nvSpPr>
      <dsp:spPr>
        <a:xfrm>
          <a:off x="1968452" y="132329"/>
          <a:ext cx="2908687" cy="2908687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ADE8B3-067D-F34B-BA64-3007F10350CE}">
      <dsp:nvSpPr>
        <dsp:cNvPr id="0" name=""/>
        <dsp:cNvSpPr/>
      </dsp:nvSpPr>
      <dsp:spPr>
        <a:xfrm>
          <a:off x="1914933" y="40056"/>
          <a:ext cx="2908687" cy="2908687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FB3DE-E35B-A946-8FDF-7B144762D2C5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DFDAB-4AAA-B548-B42E-255DE35CDA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90983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025A5-8E54-2747-9388-F3DD8E759A78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7F508-991E-5F43-93E7-02CF06ED07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93803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141534"/>
            <a:ext cx="2057400" cy="365125"/>
          </a:xfrm>
        </p:spPr>
        <p:txBody>
          <a:bodyPr/>
          <a:lstStyle/>
          <a:p>
            <a:fld id="{DF54E2F8-7FA1-4BF2-B269-302E65BB5386}" type="datetimeFigureOut">
              <a:rPr lang="de-DE" smtClean="0"/>
              <a:t>22.02.2024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141533"/>
            <a:ext cx="3086100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141533"/>
            <a:ext cx="2057400" cy="365125"/>
          </a:xfrm>
        </p:spPr>
        <p:txBody>
          <a:bodyPr/>
          <a:lstStyle/>
          <a:p>
            <a:fld id="{27B293A9-43BC-4742-A913-1A79B60848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8766408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5890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49" y="1557401"/>
            <a:ext cx="7886700" cy="43513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49" y="6021201"/>
            <a:ext cx="2057400" cy="365125"/>
          </a:xfrm>
        </p:spPr>
        <p:txBody>
          <a:bodyPr/>
          <a:lstStyle/>
          <a:p>
            <a:fld id="{DF54E2F8-7FA1-4BF2-B269-302E65BB5386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48" y="6021201"/>
            <a:ext cx="3086100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47" y="6021201"/>
            <a:ext cx="2057400" cy="365125"/>
          </a:xfrm>
        </p:spPr>
        <p:txBody>
          <a:bodyPr/>
          <a:lstStyle/>
          <a:p>
            <a:fld id="{27B293A9-43BC-4742-A913-1A79B60848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9174191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495058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495058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006992"/>
            <a:ext cx="2057400" cy="365125"/>
          </a:xfrm>
        </p:spPr>
        <p:txBody>
          <a:bodyPr/>
          <a:lstStyle/>
          <a:p>
            <a:fld id="{DF54E2F8-7FA1-4BF2-B269-302E65BB5386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006992"/>
            <a:ext cx="3086100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29376" y="5969668"/>
            <a:ext cx="2057400" cy="365125"/>
          </a:xfrm>
        </p:spPr>
        <p:txBody>
          <a:bodyPr/>
          <a:lstStyle/>
          <a:p>
            <a:fld id="{27B293A9-43BC-4742-A913-1A79B60848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2489443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852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6183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4199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9629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7110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105215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44078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7185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485" y="136524"/>
            <a:ext cx="7226749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69593"/>
            <a:ext cx="78867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499" y="6028439"/>
            <a:ext cx="2057400" cy="365125"/>
          </a:xfrm>
        </p:spPr>
        <p:txBody>
          <a:bodyPr/>
          <a:lstStyle/>
          <a:p>
            <a:fld id="{DF54E2F8-7FA1-4BF2-B269-302E65BB5386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92375" y="6028438"/>
            <a:ext cx="3086100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028437"/>
            <a:ext cx="2057400" cy="365125"/>
          </a:xfrm>
        </p:spPr>
        <p:txBody>
          <a:bodyPr/>
          <a:lstStyle/>
          <a:p>
            <a:fld id="{27B293A9-43BC-4742-A913-1A79B60848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9447047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32183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69025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23526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04666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368365"/>
            <a:ext cx="78867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4430970"/>
            <a:ext cx="78867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/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3886" y="6120961"/>
            <a:ext cx="2057400" cy="365125"/>
          </a:xfrm>
        </p:spPr>
        <p:txBody>
          <a:bodyPr/>
          <a:lstStyle/>
          <a:p>
            <a:fld id="{DF54E2F8-7FA1-4BF2-B269-302E65BB5386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86" y="6120961"/>
            <a:ext cx="3086100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185" y="6141025"/>
            <a:ext cx="2057400" cy="365125"/>
          </a:xfrm>
        </p:spPr>
        <p:txBody>
          <a:bodyPr/>
          <a:lstStyle/>
          <a:p>
            <a:fld id="{27B293A9-43BC-4742-A913-1A79B60848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1322567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825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44416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544416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1500" y="6088481"/>
            <a:ext cx="2057400" cy="365125"/>
          </a:xfrm>
        </p:spPr>
        <p:txBody>
          <a:bodyPr/>
          <a:lstStyle/>
          <a:p>
            <a:fld id="{DF54E2F8-7FA1-4BF2-B269-302E65BB5386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00375" y="6096353"/>
            <a:ext cx="3086100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096353"/>
            <a:ext cx="2057400" cy="365125"/>
          </a:xfrm>
        </p:spPr>
        <p:txBody>
          <a:bodyPr/>
          <a:lstStyle/>
          <a:p>
            <a:fld id="{27B293A9-43BC-4742-A913-1A79B60848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8203545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751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459" y="1396748"/>
            <a:ext cx="3868340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459" y="226809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7959" y="1396748"/>
            <a:ext cx="3887391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7959" y="226809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041015"/>
            <a:ext cx="2057400" cy="365125"/>
          </a:xfrm>
        </p:spPr>
        <p:txBody>
          <a:bodyPr/>
          <a:lstStyle/>
          <a:p>
            <a:fld id="{DF54E2F8-7FA1-4BF2-B269-302E65BB5386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52749" y="6041014"/>
            <a:ext cx="3086100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041014"/>
            <a:ext cx="2057400" cy="365125"/>
          </a:xfrm>
        </p:spPr>
        <p:txBody>
          <a:bodyPr/>
          <a:lstStyle/>
          <a:p>
            <a:fld id="{27B293A9-43BC-4742-A913-1A79B60848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3501869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3698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5991228"/>
            <a:ext cx="2057400" cy="365125"/>
          </a:xfrm>
        </p:spPr>
        <p:txBody>
          <a:bodyPr/>
          <a:lstStyle/>
          <a:p>
            <a:fld id="{DF54E2F8-7FA1-4BF2-B269-302E65BB5386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49" y="5991227"/>
            <a:ext cx="3086100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48" y="5991227"/>
            <a:ext cx="2057400" cy="365125"/>
          </a:xfrm>
        </p:spPr>
        <p:txBody>
          <a:bodyPr/>
          <a:lstStyle/>
          <a:p>
            <a:fld id="{27B293A9-43BC-4742-A913-1A79B60848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1009662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5991228"/>
            <a:ext cx="2057400" cy="365125"/>
          </a:xfrm>
        </p:spPr>
        <p:txBody>
          <a:bodyPr/>
          <a:lstStyle/>
          <a:p>
            <a:fld id="{DF54E2F8-7FA1-4BF2-B269-302E65BB5386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5991228"/>
            <a:ext cx="3086100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5991228"/>
            <a:ext cx="2057400" cy="365125"/>
          </a:xfrm>
        </p:spPr>
        <p:txBody>
          <a:bodyPr/>
          <a:lstStyle/>
          <a:p>
            <a:fld id="{27B293A9-43BC-4742-A913-1A79B60848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4910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035676"/>
            <a:ext cx="2057400" cy="365125"/>
          </a:xfrm>
        </p:spPr>
        <p:txBody>
          <a:bodyPr/>
          <a:lstStyle/>
          <a:p>
            <a:fld id="{DF54E2F8-7FA1-4BF2-B269-302E65BB5386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035676"/>
            <a:ext cx="3086100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052188"/>
            <a:ext cx="2057400" cy="365125"/>
          </a:xfrm>
        </p:spPr>
        <p:txBody>
          <a:bodyPr/>
          <a:lstStyle/>
          <a:p>
            <a:fld id="{27B293A9-43BC-4742-A913-1A79B60848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7905091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5995548"/>
            <a:ext cx="2057400" cy="365125"/>
          </a:xfrm>
        </p:spPr>
        <p:txBody>
          <a:bodyPr/>
          <a:lstStyle/>
          <a:p>
            <a:fld id="{DF54E2F8-7FA1-4BF2-B269-302E65BB5386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035676"/>
            <a:ext cx="3086100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035675"/>
            <a:ext cx="2057400" cy="365125"/>
          </a:xfrm>
        </p:spPr>
        <p:txBody>
          <a:bodyPr/>
          <a:lstStyle/>
          <a:p>
            <a:fld id="{27B293A9-43BC-4742-A913-1A79B60848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304352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4E2F8-7FA1-4BF2-B269-302E65BB5386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293A9-43BC-4742-A913-1A79B60848FD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5BB927C-A279-0665-2824-4F86802E0DED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17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  <p:sldLayoutId id="2147483651" r:id="rId23"/>
  </p:sldLayoutIdLst>
  <p:hf hdr="0"/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de-DE" sz="4050" dirty="0"/>
              <a:t>Anti-Doping Konzept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C9629FB4-82D9-BC03-6903-8BC7C2F1DC7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29904" y="3895726"/>
            <a:ext cx="5825728" cy="822722"/>
          </a:xfrm>
          <a:prstGeom prst="rect">
            <a:avLst/>
          </a:prstGeom>
        </p:spPr>
        <p:txBody>
          <a:bodyPr/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500" dirty="0">
                <a:solidFill>
                  <a:srgbClr val="FF0000"/>
                </a:solidFill>
              </a:rPr>
              <a:t>Stand: 12.06.2023</a:t>
            </a:r>
          </a:p>
        </p:txBody>
      </p:sp>
    </p:spTree>
    <p:extLst>
      <p:ext uri="{BB962C8B-B14F-4D97-AF65-F5344CB8AC3E}">
        <p14:creationId xmlns:p14="http://schemas.microsoft.com/office/powerpoint/2010/main" val="1047208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B2700D-3452-5B4B-227D-E28946B7D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144000" cy="1100831"/>
          </a:xfrm>
        </p:spPr>
        <p:txBody>
          <a:bodyPr>
            <a:normAutofit/>
          </a:bodyPr>
          <a:lstStyle/>
          <a:p>
            <a:r>
              <a:rPr lang="de-DE" sz="2700" dirty="0">
                <a:solidFill>
                  <a:srgbClr val="CE9933"/>
                </a:solidFill>
              </a:rPr>
              <a:t>6.2 Maßnahmen für unterschiedliche Zielgruppen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AB4F86-BA08-4946-8683-C2B3835BF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350" dirty="0"/>
              <a:t>Es finden folgenden Maßnahmen statt: </a:t>
            </a:r>
          </a:p>
          <a:p>
            <a:pPr marL="257175" lvl="1" indent="0">
              <a:buNone/>
            </a:pPr>
            <a:r>
              <a:rPr lang="de-DE" sz="1350" dirty="0"/>
              <a:t>	Trainer:</a:t>
            </a:r>
          </a:p>
          <a:p>
            <a:pPr lvl="2"/>
            <a:r>
              <a:rPr lang="de-DE" sz="1350" dirty="0"/>
              <a:t>Wissensvermittlung zum Thema Doping in der Trainerausbildung durch eine Unterrichtseinheit (45 Minuten)</a:t>
            </a:r>
          </a:p>
          <a:p>
            <a:pPr lvl="2"/>
            <a:r>
              <a:rPr lang="de-DE" sz="1350" dirty="0"/>
              <a:t>Vorstellung des Anti-Doping Konzeptes und praktische Tipps für die tagtägliche Arbeit (30 Minuten)</a:t>
            </a:r>
          </a:p>
          <a:p>
            <a:pPr lvl="2"/>
            <a:r>
              <a:rPr lang="de-DE" sz="1350" dirty="0"/>
              <a:t>E-Learning der NADA mit Zertifikat (15 Minuten)</a:t>
            </a:r>
          </a:p>
          <a:p>
            <a:pPr lvl="2"/>
            <a:r>
              <a:rPr lang="de-DE" sz="1350" dirty="0"/>
              <a:t>Fortbildungen zu Neuerungen im Doping mit den Landestrainern</a:t>
            </a:r>
          </a:p>
          <a:p>
            <a:pPr lvl="2"/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9201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B2700D-3452-5B4B-227D-E28946B7D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9144000" cy="1118586"/>
          </a:xfrm>
        </p:spPr>
        <p:txBody>
          <a:bodyPr>
            <a:normAutofit/>
          </a:bodyPr>
          <a:lstStyle/>
          <a:p>
            <a:r>
              <a:rPr lang="de-DE" sz="2700" dirty="0">
                <a:solidFill>
                  <a:srgbClr val="CE9933"/>
                </a:solidFill>
              </a:rPr>
              <a:t>6.3 Maßnahmen für unterschiedliche Zielgruppen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AB4F86-BA08-4946-8683-C2B3835BF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350" dirty="0"/>
              <a:t>Es finden folgenden Maßnahmen statt: </a:t>
            </a:r>
          </a:p>
          <a:p>
            <a:pPr marL="257175" lvl="1" indent="0">
              <a:buNone/>
            </a:pPr>
            <a:r>
              <a:rPr lang="de-DE" sz="1350" dirty="0"/>
              <a:t>	Eltern:</a:t>
            </a:r>
          </a:p>
          <a:p>
            <a:pPr lvl="2"/>
            <a:r>
              <a:rPr lang="de-DE" sz="1350" dirty="0"/>
              <a:t>Aufklärungsvorträge online zum Thema Doping und Dopingfallen</a:t>
            </a:r>
          </a:p>
          <a:p>
            <a:pPr lvl="2"/>
            <a:r>
              <a:rPr lang="de-DE" sz="1350" dirty="0"/>
              <a:t>Zwei mal im Jahr (1 Stunde je)</a:t>
            </a:r>
          </a:p>
          <a:p>
            <a:pPr lvl="2"/>
            <a:endParaRPr lang="de-DE" sz="135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7122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409C033-A241-8C88-5FC0-62A371126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144000" cy="1100831"/>
          </a:xfrm>
        </p:spPr>
        <p:txBody>
          <a:bodyPr/>
          <a:lstStyle/>
          <a:p>
            <a:r>
              <a:rPr lang="de-DE" sz="2700" dirty="0">
                <a:solidFill>
                  <a:srgbClr val="CE9933"/>
                </a:solidFill>
              </a:rPr>
              <a:t>1. Ziele des Anti Doping Konzeptes</a:t>
            </a:r>
            <a:endParaRPr lang="de-DE" dirty="0">
              <a:solidFill>
                <a:srgbClr val="CE9933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A80168-7993-740A-2AC1-F0F8BFD23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de-DE" sz="1350" dirty="0"/>
              <a:t>Wertevermittlung im Sport</a:t>
            </a:r>
          </a:p>
          <a:p>
            <a:pPr lvl="1"/>
            <a:r>
              <a:rPr lang="de-DE" sz="1350" dirty="0"/>
              <a:t>Wissensvermittlung zum Thema Leistungsfähigkeit und Anti-Doping</a:t>
            </a:r>
          </a:p>
          <a:p>
            <a:pPr marL="685800" lvl="2" indent="0">
              <a:buNone/>
            </a:pPr>
            <a:r>
              <a:rPr lang="de-DE" sz="1350" dirty="0">
                <a:sym typeface="Wingdings" pitchFamily="2" charset="2"/>
              </a:rPr>
              <a:t> Gesundheitlicher und rechtlicher Schutz der Sportler und aller Beteiligten</a:t>
            </a:r>
            <a:endParaRPr lang="de-DE" sz="1350" dirty="0"/>
          </a:p>
        </p:txBody>
      </p:sp>
    </p:spTree>
    <p:extLst>
      <p:ext uri="{BB962C8B-B14F-4D97-AF65-F5344CB8AC3E}">
        <p14:creationId xmlns:p14="http://schemas.microsoft.com/office/powerpoint/2010/main" val="104695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0B0759-B28B-0972-0504-B42E68FED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144000" cy="1109709"/>
          </a:xfrm>
        </p:spPr>
        <p:txBody>
          <a:bodyPr>
            <a:normAutofit/>
          </a:bodyPr>
          <a:lstStyle/>
          <a:p>
            <a:r>
              <a:rPr lang="de-DE" sz="2700" dirty="0">
                <a:solidFill>
                  <a:srgbClr val="CE9933"/>
                </a:solidFill>
              </a:rPr>
              <a:t>2. Die drei Säulen des Anti-Doping Konzeptes</a:t>
            </a:r>
          </a:p>
        </p:txBody>
      </p:sp>
      <p:graphicFrame>
        <p:nvGraphicFramePr>
          <p:cNvPr id="8" name="Inhaltsplatzhalter 7">
            <a:extLst>
              <a:ext uri="{FF2B5EF4-FFF2-40B4-BE49-F238E27FC236}">
                <a16:creationId xmlns:a16="http://schemas.microsoft.com/office/drawing/2014/main" id="{EAF226A0-05A5-B19E-B74E-C47E2275F4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7897699"/>
              </p:ext>
            </p:extLst>
          </p:nvPr>
        </p:nvGraphicFramePr>
        <p:xfrm>
          <a:off x="1348383" y="2305050"/>
          <a:ext cx="6845592" cy="3081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50FEB830-23E4-9495-200E-61EE1D5462CF}"/>
              </a:ext>
            </a:extLst>
          </p:cNvPr>
          <p:cNvSpPr txBox="1"/>
          <p:nvPr/>
        </p:nvSpPr>
        <p:spPr>
          <a:xfrm>
            <a:off x="2007332" y="2028051"/>
            <a:ext cx="533184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350" dirty="0">
                <a:solidFill>
                  <a:schemeClr val="accent1"/>
                </a:solidFill>
              </a:rPr>
              <a:t>Die Anti-Doping Arbeit beim BEV basiert auf drei übergeordneten Säulen:</a:t>
            </a:r>
          </a:p>
        </p:txBody>
      </p:sp>
    </p:spTree>
    <p:extLst>
      <p:ext uri="{BB962C8B-B14F-4D97-AF65-F5344CB8AC3E}">
        <p14:creationId xmlns:p14="http://schemas.microsoft.com/office/powerpoint/2010/main" val="4290814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49C24C-8F4E-14FD-C4BB-362CFCD81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9144000" cy="1074198"/>
          </a:xfrm>
        </p:spPr>
        <p:txBody>
          <a:bodyPr>
            <a:normAutofit/>
          </a:bodyPr>
          <a:lstStyle/>
          <a:p>
            <a:r>
              <a:rPr lang="de-DE" sz="2700" dirty="0">
                <a:solidFill>
                  <a:srgbClr val="CE9933"/>
                </a:solidFill>
              </a:rPr>
              <a:t>3. Wertevermittlung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65E27B-87FA-FE43-CA92-8A235B57E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350" dirty="0"/>
              <a:t>Ziel: Vermittlung von Grundwerten im Sport</a:t>
            </a:r>
          </a:p>
          <a:p>
            <a:pPr lvl="1"/>
            <a:r>
              <a:rPr lang="de-DE" sz="1350" dirty="0"/>
              <a:t>Hinführung zum Thema über Gefühlslagen im Sport</a:t>
            </a:r>
          </a:p>
          <a:p>
            <a:pPr lvl="1"/>
            <a:r>
              <a:rPr lang="de-DE" sz="1350" dirty="0"/>
              <a:t>Wie fühlen sich die Kindern im Sport in verschiedenen Situationen?</a:t>
            </a:r>
          </a:p>
          <a:p>
            <a:pPr lvl="1"/>
            <a:r>
              <a:rPr lang="de-DE" sz="1350" dirty="0"/>
              <a:t>Was sind Grundwerte im Sport, die wir vertreten wollen?</a:t>
            </a:r>
          </a:p>
          <a:p>
            <a:pPr lvl="1"/>
            <a:r>
              <a:rPr lang="de-DE" sz="1350" dirty="0"/>
              <a:t>Fairness, Chancengleichheit</a:t>
            </a:r>
          </a:p>
          <a:p>
            <a:pPr lvl="1"/>
            <a:r>
              <a:rPr lang="de-DE" sz="1350" dirty="0"/>
              <a:t>Wie können wir diese Werte selbst umsetzen?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6847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E57A56-8D7C-5D16-5069-4C621E693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9144000" cy="1083076"/>
          </a:xfrm>
        </p:spPr>
        <p:txBody>
          <a:bodyPr>
            <a:normAutofit/>
          </a:bodyPr>
          <a:lstStyle/>
          <a:p>
            <a:r>
              <a:rPr lang="de-DE" sz="2700" dirty="0">
                <a:solidFill>
                  <a:srgbClr val="CE9933"/>
                </a:solidFill>
              </a:rPr>
              <a:t>4. Wissensvermittlung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097489-3303-3139-8650-AB3CED03D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350" dirty="0"/>
              <a:t>Ziel: Vermittlung von Informationen zu folgenden Themen:</a:t>
            </a:r>
          </a:p>
          <a:p>
            <a:pPr lvl="1"/>
            <a:r>
              <a:rPr lang="de-DE" sz="1350" dirty="0"/>
              <a:t>Leistungsfähigkeit: Was beeinflusst alles unsere Leistungsfähigkeit? Was kann man als Sportler tun, um seine Leistungsfähigkeit positiv und sauber zu beeinflussen (regelmäßiges Training, Ernährung usw. )?</a:t>
            </a:r>
          </a:p>
          <a:p>
            <a:pPr lvl="1"/>
            <a:r>
              <a:rPr lang="de-DE" sz="1350" dirty="0"/>
              <a:t>Ernährungsgrundlagen und Nahrungsergänzungsmittel mit der Hinleitung zum Thema Doping</a:t>
            </a:r>
          </a:p>
          <a:p>
            <a:pPr lvl="1"/>
            <a:r>
              <a:rPr lang="de-DE" sz="1350" dirty="0"/>
              <a:t>Instanzen für die Anti-Doping Arbeit, Was ist Doping, Dopingkontrolle, Dopingfallen, Folgen von Doping, Ansprechpartner bei Fragen, Tools zur Hilfe bei Fragen (Kölner Liste, NADA-App)</a:t>
            </a:r>
          </a:p>
        </p:txBody>
      </p:sp>
    </p:spTree>
    <p:extLst>
      <p:ext uri="{BB962C8B-B14F-4D97-AF65-F5344CB8AC3E}">
        <p14:creationId xmlns:p14="http://schemas.microsoft.com/office/powerpoint/2010/main" val="1372975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EE0CF4-4D0B-139F-0D14-480173A0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9144000" cy="1083076"/>
          </a:xfrm>
        </p:spPr>
        <p:txBody>
          <a:bodyPr>
            <a:normAutofit/>
          </a:bodyPr>
          <a:lstStyle/>
          <a:p>
            <a:r>
              <a:rPr lang="de-DE" sz="2700" dirty="0">
                <a:solidFill>
                  <a:srgbClr val="CE9933"/>
                </a:solidFill>
              </a:rPr>
              <a:t>5. Verhaltensprävention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DEAB36-C363-524E-15F6-97B2CAFD1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350" dirty="0"/>
              <a:t>Ausarbeiten von eigenen Regeln zur Leistungssteigerung (Was kann der Sportler selbst tun um sauber seine eigene Leistung zu verbessern?)</a:t>
            </a:r>
          </a:p>
          <a:p>
            <a:r>
              <a:rPr lang="de-DE" sz="1350" dirty="0"/>
              <a:t>Wie kann ich mit Niederlagen und Siegen umgehen?</a:t>
            </a:r>
          </a:p>
          <a:p>
            <a:r>
              <a:rPr lang="de-DE" sz="1350" dirty="0"/>
              <a:t>Ausarbeiten von eigenen Bewältigungsstrategien</a:t>
            </a:r>
          </a:p>
        </p:txBody>
      </p:sp>
    </p:spTree>
    <p:extLst>
      <p:ext uri="{BB962C8B-B14F-4D97-AF65-F5344CB8AC3E}">
        <p14:creationId xmlns:p14="http://schemas.microsoft.com/office/powerpoint/2010/main" val="97852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B2700D-3452-5B4B-227D-E28946B7D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144000" cy="1109709"/>
          </a:xfrm>
        </p:spPr>
        <p:txBody>
          <a:bodyPr>
            <a:normAutofit/>
          </a:bodyPr>
          <a:lstStyle/>
          <a:p>
            <a:r>
              <a:rPr lang="de-DE" sz="2700" dirty="0">
                <a:solidFill>
                  <a:srgbClr val="CE9933"/>
                </a:solidFill>
              </a:rPr>
              <a:t>6. Maßnahmen für unterschiedliche Zielgruppen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AB4F86-BA08-4946-8683-C2B3835BF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350" dirty="0"/>
              <a:t>Die Anti-Doping Arbeit zielt auf unterschiedliche Zielgruppen ab:</a:t>
            </a:r>
          </a:p>
          <a:p>
            <a:pPr marL="728663" lvl="1" indent="-385763">
              <a:buAutoNum type="arabicPeriod"/>
            </a:pPr>
            <a:r>
              <a:rPr lang="de-DE" sz="1350" dirty="0"/>
              <a:t>Nachwuchssportler U13 und U14</a:t>
            </a:r>
          </a:p>
          <a:p>
            <a:pPr marL="728663" lvl="1" indent="-385763">
              <a:buAutoNum type="arabicPeriod"/>
            </a:pPr>
            <a:r>
              <a:rPr lang="de-DE" sz="1350" dirty="0"/>
              <a:t>Trainer</a:t>
            </a:r>
          </a:p>
          <a:p>
            <a:pPr marL="728663" lvl="1" indent="-385763">
              <a:buAutoNum type="arabicPeriod"/>
            </a:pPr>
            <a:r>
              <a:rPr lang="de-DE" sz="1350" dirty="0"/>
              <a:t>Eltern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6469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B2700D-3452-5B4B-227D-E28946B7D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144000" cy="1091953"/>
          </a:xfrm>
        </p:spPr>
        <p:txBody>
          <a:bodyPr>
            <a:normAutofit/>
          </a:bodyPr>
          <a:lstStyle/>
          <a:p>
            <a:r>
              <a:rPr lang="de-DE" sz="2700" dirty="0">
                <a:solidFill>
                  <a:srgbClr val="CE9933"/>
                </a:solidFill>
              </a:rPr>
              <a:t>6.1 Maßnahmen für unterschiedliche Zielgruppen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AB4F86-BA08-4946-8683-C2B3835BF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350" dirty="0"/>
              <a:t>Es finden folgenden Maßnahmen statt: </a:t>
            </a:r>
          </a:p>
          <a:p>
            <a:pPr lvl="1"/>
            <a:r>
              <a:rPr lang="de-DE" sz="1350" dirty="0"/>
              <a:t>Nachwuchssportler:</a:t>
            </a:r>
          </a:p>
          <a:p>
            <a:pPr marL="257175" lvl="1" indent="0">
              <a:buNone/>
            </a:pPr>
            <a:r>
              <a:rPr lang="de-DE" sz="1350" dirty="0"/>
              <a:t>	U13: </a:t>
            </a:r>
          </a:p>
          <a:p>
            <a:pPr lvl="2"/>
            <a:r>
              <a:rPr lang="de-DE" sz="1350" dirty="0"/>
              <a:t>Workshops zur Wertevermittlung und Verhaltensprävention</a:t>
            </a:r>
          </a:p>
          <a:p>
            <a:pPr lvl="2"/>
            <a:r>
              <a:rPr lang="de-DE" sz="1350" dirty="0"/>
              <a:t>Wissensvermittlung durch interaktive Vorträge zum Thema Leistungsfähigkeit, Ernährung und Hinleitung zum Thema Doping</a:t>
            </a:r>
          </a:p>
          <a:p>
            <a:pPr lvl="2"/>
            <a:r>
              <a:rPr lang="de-DE" sz="1350" dirty="0"/>
              <a:t>Die Workshops und Vorträge finden jeweils bei den Camps und Kadermaßnahmen statt </a:t>
            </a:r>
          </a:p>
          <a:p>
            <a:pPr lvl="2"/>
            <a:r>
              <a:rPr lang="de-DE" sz="1350" dirty="0"/>
              <a:t>Drei Maßnahmen mit je 1,5 Stunden Vortrag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38301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B2700D-3452-5B4B-227D-E28946B7D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9144000" cy="1074198"/>
          </a:xfrm>
        </p:spPr>
        <p:txBody>
          <a:bodyPr>
            <a:normAutofit/>
          </a:bodyPr>
          <a:lstStyle/>
          <a:p>
            <a:r>
              <a:rPr lang="de-DE" sz="2700" dirty="0">
                <a:solidFill>
                  <a:srgbClr val="CE9933"/>
                </a:solidFill>
              </a:rPr>
              <a:t>6.1 Maßnahmen für unterschiedliche Zielgruppen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AB4F86-BA08-4946-8683-C2B3835BF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350" dirty="0"/>
              <a:t>Es finden folgenden Maßnahmen statt: </a:t>
            </a:r>
          </a:p>
          <a:p>
            <a:pPr lvl="1"/>
            <a:r>
              <a:rPr lang="de-DE" sz="1350" dirty="0"/>
              <a:t>Nachwuchssportler:</a:t>
            </a:r>
          </a:p>
          <a:p>
            <a:pPr marL="514350" lvl="2" indent="0">
              <a:buNone/>
            </a:pPr>
            <a:r>
              <a:rPr lang="de-DE" sz="1350" dirty="0"/>
              <a:t>U14/15:</a:t>
            </a:r>
          </a:p>
          <a:p>
            <a:pPr lvl="2"/>
            <a:r>
              <a:rPr lang="de-DE" sz="1350" dirty="0"/>
              <a:t>Wissensvermittlung durch interaktive Vorträge zum Thema Doping, Dopingkontrolle, Dopingfallen, usw.</a:t>
            </a:r>
          </a:p>
          <a:p>
            <a:pPr lvl="2"/>
            <a:r>
              <a:rPr lang="de-DE" sz="1350" dirty="0"/>
              <a:t>E-Learning der Nada</a:t>
            </a:r>
          </a:p>
          <a:p>
            <a:pPr lvl="2"/>
            <a:r>
              <a:rPr lang="de-DE" sz="1350" dirty="0"/>
              <a:t>Die Workshops und Vorträge finden jeweils bei den Camps und Kadermaßnahmen statt  </a:t>
            </a:r>
          </a:p>
          <a:p>
            <a:pPr lvl="2"/>
            <a:r>
              <a:rPr lang="de-DE" sz="1350" dirty="0"/>
              <a:t>Drei Maßnahmen mit je 1,5 Stunden Vortrag</a:t>
            </a:r>
          </a:p>
          <a:p>
            <a:pPr lvl="2"/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8255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CI_Präsentation_Querformat_A4</Template>
  <TotalTime>0</TotalTime>
  <Words>441</Words>
  <Application>Microsoft Office PowerPoint</Application>
  <PresentationFormat>Bildschirmpräsentation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</vt:lpstr>
      <vt:lpstr>Anti-Doping Konzept</vt:lpstr>
      <vt:lpstr>1. Ziele des Anti Doping Konzeptes</vt:lpstr>
      <vt:lpstr>2. Die drei Säulen des Anti-Doping Konzeptes</vt:lpstr>
      <vt:lpstr>3. Wertevermittlung</vt:lpstr>
      <vt:lpstr>4. Wissensvermittlung</vt:lpstr>
      <vt:lpstr>5. Verhaltensprävention</vt:lpstr>
      <vt:lpstr>6. Maßnahmen für unterschiedliche Zielgruppen</vt:lpstr>
      <vt:lpstr>6.1 Maßnahmen für unterschiedliche Zielgruppen</vt:lpstr>
      <vt:lpstr>6.1 Maßnahmen für unterschiedliche Zielgruppen</vt:lpstr>
      <vt:lpstr>6.2 Maßnahmen für unterschiedliche Zielgruppen</vt:lpstr>
      <vt:lpstr>6.3 Maßnahmen für unterschiedliche Zielgruppen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Tobias Berger</dc:creator>
  <cp:lastModifiedBy>Corinna Hummel</cp:lastModifiedBy>
  <cp:revision>18</cp:revision>
  <dcterms:created xsi:type="dcterms:W3CDTF">2018-09-09T15:43:27Z</dcterms:created>
  <dcterms:modified xsi:type="dcterms:W3CDTF">2024-02-22T10:31:35Z</dcterms:modified>
</cp:coreProperties>
</file>