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8" r:id="rId4"/>
    <p:sldId id="270" r:id="rId5"/>
    <p:sldId id="259" r:id="rId6"/>
    <p:sldId id="271" r:id="rId7"/>
    <p:sldId id="261" r:id="rId8"/>
    <p:sldId id="262" r:id="rId9"/>
    <p:sldId id="263" r:id="rId10"/>
    <p:sldId id="264" r:id="rId11"/>
    <p:sldId id="266" r:id="rId12"/>
    <p:sldId id="267" r:id="rId13"/>
    <p:sldId id="268" r:id="rId14"/>
    <p:sldId id="269" r:id="rId15"/>
  </p:sldIdLst>
  <p:sldSz cx="6858000" cy="9906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2E89"/>
    <a:srgbClr val="CE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9" autoAdjust="0"/>
    <p:restoredTop sz="94660"/>
  </p:normalViewPr>
  <p:slideViewPr>
    <p:cSldViewPr snapToGrid="0">
      <p:cViewPr varScale="1">
        <p:scale>
          <a:sx n="79" d="100"/>
          <a:sy n="79" d="100"/>
        </p:scale>
        <p:origin x="48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8E86A-466A-816C-3270-0778BAEE0811}"/>
              </a:ext>
            </a:extLst>
          </p:cNvPr>
          <p:cNvSpPr>
            <a:spLocks noGrp="1"/>
          </p:cNvSpPr>
          <p:nvPr>
            <p:ph type="ctrTitle"/>
          </p:nvPr>
        </p:nvSpPr>
        <p:spPr>
          <a:xfrm>
            <a:off x="857250" y="1620838"/>
            <a:ext cx="5143500" cy="3449637"/>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3D9917F1-2F07-2D7B-AE64-334DD55D82BC}"/>
              </a:ext>
            </a:extLst>
          </p:cNvPr>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26525BFD-92EB-01F1-E899-B10908AD714F}"/>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5" name="Fußzeilenplatzhalter 4">
            <a:extLst>
              <a:ext uri="{FF2B5EF4-FFF2-40B4-BE49-F238E27FC236}">
                <a16:creationId xmlns:a16="http://schemas.microsoft.com/office/drawing/2014/main" id="{482DD150-A88C-5A70-48F0-21710D4C101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D4F9039-4E54-E60B-5C51-88705345F559}"/>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1533256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9C6446-6D56-3766-8A67-4BD8841D765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1F2A06A-1B0D-953E-3AB7-E2351D7147E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0F24F3F-0075-6096-583D-8B1428AB4D47}"/>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5" name="Fußzeilenplatzhalter 4">
            <a:extLst>
              <a:ext uri="{FF2B5EF4-FFF2-40B4-BE49-F238E27FC236}">
                <a16:creationId xmlns:a16="http://schemas.microsoft.com/office/drawing/2014/main" id="{C39D23D8-1042-04F4-1FB3-643920063A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6577246-91F9-E081-077B-817856EB45FB}"/>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2779250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1DC98DF-ED18-0067-2859-55DA07740219}"/>
              </a:ext>
            </a:extLst>
          </p:cNvPr>
          <p:cNvSpPr>
            <a:spLocks noGrp="1"/>
          </p:cNvSpPr>
          <p:nvPr>
            <p:ph type="title" orient="vert"/>
          </p:nvPr>
        </p:nvSpPr>
        <p:spPr>
          <a:xfrm>
            <a:off x="4908550" y="527050"/>
            <a:ext cx="1477963" cy="8394700"/>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DDC65763-454D-25D4-CB05-AB0391291C3E}"/>
              </a:ext>
            </a:extLst>
          </p:cNvPr>
          <p:cNvSpPr>
            <a:spLocks noGrp="1"/>
          </p:cNvSpPr>
          <p:nvPr>
            <p:ph type="body" orient="vert" idx="1"/>
          </p:nvPr>
        </p:nvSpPr>
        <p:spPr>
          <a:xfrm>
            <a:off x="471488" y="527050"/>
            <a:ext cx="4284662" cy="839470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61DBE36-235E-25BE-2B0E-B6DA350DA4A4}"/>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5" name="Fußzeilenplatzhalter 4">
            <a:extLst>
              <a:ext uri="{FF2B5EF4-FFF2-40B4-BE49-F238E27FC236}">
                <a16:creationId xmlns:a16="http://schemas.microsoft.com/office/drawing/2014/main" id="{49C73516-CA3A-F9D6-A378-6F572E7F5E0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E7B64AB-C7DD-FB91-9402-5A99C3E1864D}"/>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378037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8AF933-6662-84C3-3E79-C9E6D731EF9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B9C92F9-D4A1-89F4-F75C-DA9747BE345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B9F324F-0B24-5F64-221A-A79F2B2DCCBE}"/>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5" name="Fußzeilenplatzhalter 4">
            <a:extLst>
              <a:ext uri="{FF2B5EF4-FFF2-40B4-BE49-F238E27FC236}">
                <a16:creationId xmlns:a16="http://schemas.microsoft.com/office/drawing/2014/main" id="{64398936-7FD6-A5F8-1DD3-39CD5C0C6FD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586BBFB-353D-AE21-D1A6-C57630ACCDA0}"/>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997568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4D44A7-A650-2CCD-1306-4491F8A8BB07}"/>
              </a:ext>
            </a:extLst>
          </p:cNvPr>
          <p:cNvSpPr>
            <a:spLocks noGrp="1"/>
          </p:cNvSpPr>
          <p:nvPr>
            <p:ph type="title"/>
          </p:nvPr>
        </p:nvSpPr>
        <p:spPr>
          <a:xfrm>
            <a:off x="468313" y="2470150"/>
            <a:ext cx="5915025" cy="4119563"/>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A467F90D-821D-1152-18D0-A91A05F65C98}"/>
              </a:ext>
            </a:extLst>
          </p:cNvPr>
          <p:cNvSpPr>
            <a:spLocks noGrp="1"/>
          </p:cNvSpPr>
          <p:nvPr>
            <p:ph type="body" idx="1"/>
          </p:nvPr>
        </p:nvSpPr>
        <p:spPr>
          <a:xfrm>
            <a:off x="468313" y="6629400"/>
            <a:ext cx="5915025" cy="21669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DE38F15-7243-3EC4-6907-261641C577E1}"/>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5" name="Fußzeilenplatzhalter 4">
            <a:extLst>
              <a:ext uri="{FF2B5EF4-FFF2-40B4-BE49-F238E27FC236}">
                <a16:creationId xmlns:a16="http://schemas.microsoft.com/office/drawing/2014/main" id="{5F37F727-CBA9-DE2E-B6D9-B40D2B2B6D0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B524678-B9E2-C71A-BB62-846F962C598C}"/>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78661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93E050-EB94-B6B1-F7EA-81655ED0963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C309C47-871D-1EB3-09F4-A5C3D5653B74}"/>
              </a:ext>
            </a:extLst>
          </p:cNvPr>
          <p:cNvSpPr>
            <a:spLocks noGrp="1"/>
          </p:cNvSpPr>
          <p:nvPr>
            <p:ph sz="half" idx="1"/>
          </p:nvPr>
        </p:nvSpPr>
        <p:spPr>
          <a:xfrm>
            <a:off x="471488" y="2636838"/>
            <a:ext cx="2881312" cy="62849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9556FB9-F19F-DB3B-108A-CCCC5ECDC97A}"/>
              </a:ext>
            </a:extLst>
          </p:cNvPr>
          <p:cNvSpPr>
            <a:spLocks noGrp="1"/>
          </p:cNvSpPr>
          <p:nvPr>
            <p:ph sz="half" idx="2"/>
          </p:nvPr>
        </p:nvSpPr>
        <p:spPr>
          <a:xfrm>
            <a:off x="3505200" y="2636838"/>
            <a:ext cx="2881313" cy="62849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D356BD7-A1C5-7FE5-3E1D-D4429337F996}"/>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6" name="Fußzeilenplatzhalter 5">
            <a:extLst>
              <a:ext uri="{FF2B5EF4-FFF2-40B4-BE49-F238E27FC236}">
                <a16:creationId xmlns:a16="http://schemas.microsoft.com/office/drawing/2014/main" id="{FAF4289A-E46D-3428-A06D-067DB699D26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C483AC5-868C-21D0-AB2E-8FFBDAE45FA8}"/>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199484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1EC511-D9C5-2F85-9CBA-0EF7FC7AD7E4}"/>
              </a:ext>
            </a:extLst>
          </p:cNvPr>
          <p:cNvSpPr>
            <a:spLocks noGrp="1"/>
          </p:cNvSpPr>
          <p:nvPr>
            <p:ph type="title"/>
          </p:nvPr>
        </p:nvSpPr>
        <p:spPr>
          <a:xfrm>
            <a:off x="473075" y="527050"/>
            <a:ext cx="5915025" cy="1914525"/>
          </a:xfrm>
        </p:spPr>
        <p:txBody>
          <a:bodyPr/>
          <a:lstStyle/>
          <a:p>
            <a:r>
              <a:rPr lang="de-DE"/>
              <a:t>Mastertitelformat bearbeiten</a:t>
            </a:r>
          </a:p>
        </p:txBody>
      </p:sp>
      <p:sp>
        <p:nvSpPr>
          <p:cNvPr id="3" name="Textplatzhalter 2">
            <a:extLst>
              <a:ext uri="{FF2B5EF4-FFF2-40B4-BE49-F238E27FC236}">
                <a16:creationId xmlns:a16="http://schemas.microsoft.com/office/drawing/2014/main" id="{07A3D387-D4D5-C4B6-18E5-AA079CF33C17}"/>
              </a:ext>
            </a:extLst>
          </p:cNvPr>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E12B4CD1-BBEB-2DD8-FB7B-64CAFEAA51B0}"/>
              </a:ext>
            </a:extLst>
          </p:cNvPr>
          <p:cNvSpPr>
            <a:spLocks noGrp="1"/>
          </p:cNvSpPr>
          <p:nvPr>
            <p:ph sz="half" idx="2"/>
          </p:nvPr>
        </p:nvSpPr>
        <p:spPr>
          <a:xfrm>
            <a:off x="473075" y="3617913"/>
            <a:ext cx="2900363" cy="532288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F956CAA-3B0E-B232-9982-66592E83F1EE}"/>
              </a:ext>
            </a:extLst>
          </p:cNvPr>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05C37EE-96C9-37B4-D45D-F36C1E64EC52}"/>
              </a:ext>
            </a:extLst>
          </p:cNvPr>
          <p:cNvSpPr>
            <a:spLocks noGrp="1"/>
          </p:cNvSpPr>
          <p:nvPr>
            <p:ph sz="quarter" idx="4"/>
          </p:nvPr>
        </p:nvSpPr>
        <p:spPr>
          <a:xfrm>
            <a:off x="3471863" y="3617913"/>
            <a:ext cx="2916237" cy="532288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2E43C9A-E23B-6127-294A-96C59E37CF6E}"/>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8" name="Fußzeilenplatzhalter 7">
            <a:extLst>
              <a:ext uri="{FF2B5EF4-FFF2-40B4-BE49-F238E27FC236}">
                <a16:creationId xmlns:a16="http://schemas.microsoft.com/office/drawing/2014/main" id="{12C6D90A-0C2B-FA6C-8E63-CC171D98BFA8}"/>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B5B8A72-FA0C-6D6B-5A39-996325853B29}"/>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2469031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42312E-FBA8-90EC-03D2-2D003B012D3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54877308-201F-8F4F-AFD3-8745C150EBF9}"/>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4" name="Fußzeilenplatzhalter 3">
            <a:extLst>
              <a:ext uri="{FF2B5EF4-FFF2-40B4-BE49-F238E27FC236}">
                <a16:creationId xmlns:a16="http://schemas.microsoft.com/office/drawing/2014/main" id="{12F1F1C0-7A8F-BA36-AF12-8609986009AA}"/>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2E4C699-5C0D-1281-9D0D-9ED4B6C4946E}"/>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31894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E581876-26CA-7B62-23AA-38F3FDBAD0E0}"/>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3" name="Fußzeilenplatzhalter 2">
            <a:extLst>
              <a:ext uri="{FF2B5EF4-FFF2-40B4-BE49-F238E27FC236}">
                <a16:creationId xmlns:a16="http://schemas.microsoft.com/office/drawing/2014/main" id="{60CCD2B8-F505-D5C9-6484-4D8CB5FDD89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52424565-2BEB-1869-8917-8EF16279FA9C}"/>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729030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6987A4-3E69-F447-5D9A-00B9548322F6}"/>
              </a:ext>
            </a:extLst>
          </p:cNvPr>
          <p:cNvSpPr>
            <a:spLocks noGrp="1"/>
          </p:cNvSpPr>
          <p:nvPr>
            <p:ph type="title"/>
          </p:nvPr>
        </p:nvSpPr>
        <p:spPr>
          <a:xfrm>
            <a:off x="473075" y="660400"/>
            <a:ext cx="2211388" cy="23114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8C280B8-7F61-9606-98E8-E446A48E820C}"/>
              </a:ext>
            </a:extLst>
          </p:cNvPr>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F9882E6-03CD-731E-BA9E-DB191E0325C5}"/>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7B1DB19-3A3B-5099-E1C6-84E31DD9FC33}"/>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6" name="Fußzeilenplatzhalter 5">
            <a:extLst>
              <a:ext uri="{FF2B5EF4-FFF2-40B4-BE49-F238E27FC236}">
                <a16:creationId xmlns:a16="http://schemas.microsoft.com/office/drawing/2014/main" id="{9F8B63AA-D7FA-5D1C-9ABA-A67F411FE38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F1AA65C-C36D-0BDA-A468-F83B36A14D67}"/>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376861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A2B5AA-327D-D068-340C-8192D77BF432}"/>
              </a:ext>
            </a:extLst>
          </p:cNvPr>
          <p:cNvSpPr>
            <a:spLocks noGrp="1"/>
          </p:cNvSpPr>
          <p:nvPr>
            <p:ph type="title"/>
          </p:nvPr>
        </p:nvSpPr>
        <p:spPr>
          <a:xfrm>
            <a:off x="473075" y="660400"/>
            <a:ext cx="2211388" cy="23114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10CD6861-38D4-ADC0-1457-4A8D8405BE33}"/>
              </a:ext>
            </a:extLst>
          </p:cNvPr>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a:extLst>
              <a:ext uri="{FF2B5EF4-FFF2-40B4-BE49-F238E27FC236}">
                <a16:creationId xmlns:a16="http://schemas.microsoft.com/office/drawing/2014/main" id="{D6A8BCC3-626A-306E-B562-B54F0EE434F2}"/>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9978CD9-442A-11F3-7719-E482BFEFB2B3}"/>
              </a:ext>
            </a:extLst>
          </p:cNvPr>
          <p:cNvSpPr>
            <a:spLocks noGrp="1"/>
          </p:cNvSpPr>
          <p:nvPr>
            <p:ph type="dt" sz="half" idx="10"/>
          </p:nvPr>
        </p:nvSpPr>
        <p:spPr/>
        <p:txBody>
          <a:bodyPr/>
          <a:lstStyle/>
          <a:p>
            <a:fld id="{889EAA2E-FA26-4313-BC64-8223AF900709}" type="datetimeFigureOut">
              <a:rPr lang="de-DE" smtClean="0"/>
              <a:t>16.10.2023</a:t>
            </a:fld>
            <a:endParaRPr lang="de-DE"/>
          </a:p>
        </p:txBody>
      </p:sp>
      <p:sp>
        <p:nvSpPr>
          <p:cNvPr id="6" name="Fußzeilenplatzhalter 5">
            <a:extLst>
              <a:ext uri="{FF2B5EF4-FFF2-40B4-BE49-F238E27FC236}">
                <a16:creationId xmlns:a16="http://schemas.microsoft.com/office/drawing/2014/main" id="{C7F7C7BE-8720-2EA3-A804-723B4A765F7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9D6842D-24B1-0F1B-1549-820D578241AB}"/>
              </a:ext>
            </a:extLst>
          </p:cNvPr>
          <p:cNvSpPr>
            <a:spLocks noGrp="1"/>
          </p:cNvSpPr>
          <p:nvPr>
            <p:ph type="sldNum" sz="quarter" idx="12"/>
          </p:nvPr>
        </p:nvSpPr>
        <p:spPr/>
        <p:txBody>
          <a:bodyPr/>
          <a:lstStyle/>
          <a:p>
            <a:fld id="{1196B8EC-94E1-497D-8BEC-C918CEA9BCF8}" type="slidenum">
              <a:rPr lang="de-DE" smtClean="0"/>
              <a:t>‹Nr.›</a:t>
            </a:fld>
            <a:endParaRPr lang="de-DE"/>
          </a:p>
        </p:txBody>
      </p:sp>
    </p:spTree>
    <p:extLst>
      <p:ext uri="{BB962C8B-B14F-4D97-AF65-F5344CB8AC3E}">
        <p14:creationId xmlns:p14="http://schemas.microsoft.com/office/powerpoint/2010/main" val="2743255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330C6510-E02C-0FC3-02A2-7A1C0B1DECE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8187891"/>
            <a:ext cx="6858000" cy="1718109"/>
          </a:xfrm>
          <a:prstGeom prst="rect">
            <a:avLst/>
          </a:prstGeom>
        </p:spPr>
      </p:pic>
      <p:pic>
        <p:nvPicPr>
          <p:cNvPr id="8" name="Grafik 7">
            <a:extLst>
              <a:ext uri="{FF2B5EF4-FFF2-40B4-BE49-F238E27FC236}">
                <a16:creationId xmlns:a16="http://schemas.microsoft.com/office/drawing/2014/main" id="{A15433AC-0F47-DE36-3FED-00A5BE1F330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6858000" cy="1725374"/>
          </a:xfrm>
          <a:prstGeom prst="rect">
            <a:avLst/>
          </a:prstGeom>
        </p:spPr>
      </p:pic>
      <p:sp>
        <p:nvSpPr>
          <p:cNvPr id="2" name="Titelplatzhalter 1">
            <a:extLst>
              <a:ext uri="{FF2B5EF4-FFF2-40B4-BE49-F238E27FC236}">
                <a16:creationId xmlns:a16="http://schemas.microsoft.com/office/drawing/2014/main" id="{3506595C-1DC5-71DD-FD09-796D0E3915A1}"/>
              </a:ext>
            </a:extLst>
          </p:cNvPr>
          <p:cNvSpPr>
            <a:spLocks noGrp="1"/>
          </p:cNvSpPr>
          <p:nvPr>
            <p:ph type="title"/>
          </p:nvPr>
        </p:nvSpPr>
        <p:spPr>
          <a:xfrm>
            <a:off x="471488" y="527050"/>
            <a:ext cx="5915025" cy="1914525"/>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BE3BD15-25AF-11E2-0D3C-324D17F2E900}"/>
              </a:ext>
            </a:extLst>
          </p:cNvPr>
          <p:cNvSpPr>
            <a:spLocks noGrp="1"/>
          </p:cNvSpPr>
          <p:nvPr>
            <p:ph type="body" idx="1"/>
          </p:nvPr>
        </p:nvSpPr>
        <p:spPr>
          <a:xfrm>
            <a:off x="471488" y="2636838"/>
            <a:ext cx="5915025" cy="62849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82BB7C9-F8F8-0C35-A8C0-A9418DAD5D98}"/>
              </a:ext>
            </a:extLst>
          </p:cNvPr>
          <p:cNvSpPr>
            <a:spLocks noGrp="1"/>
          </p:cNvSpPr>
          <p:nvPr>
            <p:ph type="dt" sz="half" idx="2"/>
          </p:nvPr>
        </p:nvSpPr>
        <p:spPr>
          <a:xfrm>
            <a:off x="471488" y="9182100"/>
            <a:ext cx="154305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3D8AC481-FC5B-4901-8187-B734B1E41836}" type="datetimeFigureOut">
              <a:rPr lang="de-DE" smtClean="0"/>
              <a:t>16.10.2023</a:t>
            </a:fld>
            <a:endParaRPr lang="de-DE"/>
          </a:p>
        </p:txBody>
      </p:sp>
      <p:sp>
        <p:nvSpPr>
          <p:cNvPr id="5" name="Fußzeilenplatzhalter 4">
            <a:extLst>
              <a:ext uri="{FF2B5EF4-FFF2-40B4-BE49-F238E27FC236}">
                <a16:creationId xmlns:a16="http://schemas.microsoft.com/office/drawing/2014/main" id="{8199B627-F8AC-4B1F-9BFB-87AB87016284}"/>
              </a:ext>
            </a:extLst>
          </p:cNvPr>
          <p:cNvSpPr>
            <a:spLocks noGrp="1"/>
          </p:cNvSpPr>
          <p:nvPr>
            <p:ph type="ftr" sz="quarter" idx="3"/>
          </p:nvPr>
        </p:nvSpPr>
        <p:spPr>
          <a:xfrm>
            <a:off x="2271713"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2BF5427-FA52-7A0C-90F2-563B24EA643B}"/>
              </a:ext>
            </a:extLst>
          </p:cNvPr>
          <p:cNvSpPr>
            <a:spLocks noGrp="1"/>
          </p:cNvSpPr>
          <p:nvPr>
            <p:ph type="sldNum" sz="quarter" idx="4"/>
          </p:nvPr>
        </p:nvSpPr>
        <p:spPr>
          <a:xfrm>
            <a:off x="4843463"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9BDCE1B0-ACDF-4021-AA74-4798B94D99AD}" type="slidenum">
              <a:rPr lang="de-DE" smtClean="0"/>
              <a:t>‹Nr.›</a:t>
            </a:fld>
            <a:endParaRPr lang="de-DE"/>
          </a:p>
        </p:txBody>
      </p:sp>
    </p:spTree>
    <p:extLst>
      <p:ext uri="{BB962C8B-B14F-4D97-AF65-F5344CB8AC3E}">
        <p14:creationId xmlns:p14="http://schemas.microsoft.com/office/powerpoint/2010/main" val="46239856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CD4377-1F41-19B5-BBE2-41F559682628}"/>
              </a:ext>
            </a:extLst>
          </p:cNvPr>
          <p:cNvSpPr>
            <a:spLocks noGrp="1"/>
          </p:cNvSpPr>
          <p:nvPr>
            <p:ph type="ctrTitle"/>
          </p:nvPr>
        </p:nvSpPr>
        <p:spPr>
          <a:xfrm>
            <a:off x="857250" y="2130553"/>
            <a:ext cx="5143500" cy="3449637"/>
          </a:xfrm>
        </p:spPr>
        <p:txBody>
          <a:bodyPr/>
          <a:lstStyle/>
          <a:p>
            <a:r>
              <a:rPr lang="de-DE" dirty="0">
                <a:solidFill>
                  <a:srgbClr val="012E89"/>
                </a:solidFill>
              </a:rPr>
              <a:t>Anmeldung zur Talentförderung</a:t>
            </a:r>
          </a:p>
        </p:txBody>
      </p:sp>
      <p:sp>
        <p:nvSpPr>
          <p:cNvPr id="3" name="Untertitel 2">
            <a:extLst>
              <a:ext uri="{FF2B5EF4-FFF2-40B4-BE49-F238E27FC236}">
                <a16:creationId xmlns:a16="http://schemas.microsoft.com/office/drawing/2014/main" id="{00E9A2C9-40FE-7ABC-CFEC-93F91FB3BC72}"/>
              </a:ext>
            </a:extLst>
          </p:cNvPr>
          <p:cNvSpPr>
            <a:spLocks noGrp="1"/>
          </p:cNvSpPr>
          <p:nvPr>
            <p:ph type="subTitle" idx="1"/>
          </p:nvPr>
        </p:nvSpPr>
        <p:spPr>
          <a:xfrm>
            <a:off x="857250" y="5580190"/>
            <a:ext cx="5143500" cy="2392362"/>
          </a:xfrm>
        </p:spPr>
        <p:txBody>
          <a:bodyPr/>
          <a:lstStyle/>
          <a:p>
            <a:r>
              <a:rPr lang="de-DE" dirty="0">
                <a:solidFill>
                  <a:srgbClr val="012E89"/>
                </a:solidFill>
              </a:rPr>
              <a:t>Anmeldungshilfe</a:t>
            </a:r>
          </a:p>
        </p:txBody>
      </p:sp>
      <p:pic>
        <p:nvPicPr>
          <p:cNvPr id="5" name="Grafik 4">
            <a:extLst>
              <a:ext uri="{FF2B5EF4-FFF2-40B4-BE49-F238E27FC236}">
                <a16:creationId xmlns:a16="http://schemas.microsoft.com/office/drawing/2014/main" id="{45B4A535-2D0B-1534-F05F-B96519C03A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8257" y="791748"/>
            <a:ext cx="2741486" cy="2741486"/>
          </a:xfrm>
          <a:prstGeom prst="rect">
            <a:avLst/>
          </a:prstGeom>
        </p:spPr>
      </p:pic>
    </p:spTree>
    <p:extLst>
      <p:ext uri="{BB962C8B-B14F-4D97-AF65-F5344CB8AC3E}">
        <p14:creationId xmlns:p14="http://schemas.microsoft.com/office/powerpoint/2010/main" val="4223206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49909" y="4151873"/>
            <a:ext cx="5619243" cy="5260351"/>
          </a:xfrm>
        </p:spPr>
        <p:txBody>
          <a:bodyPr>
            <a:normAutofit/>
          </a:bodyPr>
          <a:lstStyle/>
          <a:p>
            <a:r>
              <a:rPr lang="de-DE" sz="2200" dirty="0">
                <a:solidFill>
                  <a:srgbClr val="012E89"/>
                </a:solidFill>
              </a:rPr>
              <a:t>Geben Sie unter dem Reiter „Medizinische Daten“ bitte die Krankenkasse, Versicherungsnummer sowie den Hausarzt des Kindes an. </a:t>
            </a:r>
          </a:p>
          <a:p>
            <a:r>
              <a:rPr lang="de-DE" sz="2200" dirty="0">
                <a:solidFill>
                  <a:srgbClr val="012E89"/>
                </a:solidFill>
              </a:rPr>
              <a:t>Scrollen Sie bitte nach unten und geben Sie Vorerkrankungen, Kinderkrankheiten, etwaige Chronische Krankheiten und Allergien an.</a:t>
            </a:r>
          </a:p>
          <a:p>
            <a:r>
              <a:rPr lang="de-DE" sz="2200" dirty="0">
                <a:solidFill>
                  <a:srgbClr val="012E89"/>
                </a:solidFill>
              </a:rPr>
              <a:t>Geben Sie bitte außerdem alle erfolgten Impfungen des Kindes an sowie alle Medikamente, die das Kind benötigt.</a:t>
            </a:r>
          </a:p>
          <a:p>
            <a:r>
              <a:rPr lang="de-DE" sz="2200" dirty="0">
                <a:solidFill>
                  <a:srgbClr val="012E89"/>
                </a:solidFill>
              </a:rPr>
              <a:t>Diese Angaben dienen im Falle einer Verletzung oder Krankheit einer kurativen Behandlung durch einen Arzt.</a:t>
            </a:r>
          </a:p>
          <a:p>
            <a:r>
              <a:rPr lang="de-DE" sz="2200" dirty="0">
                <a:solidFill>
                  <a:srgbClr val="012E89"/>
                </a:solidFill>
              </a:rPr>
              <a:t>Speichern Sie die Daten anschließend.</a:t>
            </a:r>
          </a:p>
          <a:p>
            <a:pPr algn="just"/>
            <a:endParaRPr lang="de-DE" dirty="0">
              <a:solidFill>
                <a:srgbClr val="012E89"/>
              </a:solidFill>
            </a:endParaRPr>
          </a:p>
          <a:p>
            <a:pPr algn="just"/>
            <a:endParaRPr lang="de-DE" dirty="0">
              <a:solidFill>
                <a:srgbClr val="012E89"/>
              </a:solidFill>
            </a:endParaRP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6" name="Textfeld 5">
            <a:extLst>
              <a:ext uri="{FF2B5EF4-FFF2-40B4-BE49-F238E27FC236}">
                <a16:creationId xmlns:a16="http://schemas.microsoft.com/office/drawing/2014/main" id="{D69E0DC0-B02F-58B1-FC84-5AE72279F5E1}"/>
              </a:ext>
            </a:extLst>
          </p:cNvPr>
          <p:cNvSpPr txBox="1"/>
          <p:nvPr/>
        </p:nvSpPr>
        <p:spPr>
          <a:xfrm>
            <a:off x="0" y="222877"/>
            <a:ext cx="6858000" cy="461665"/>
          </a:xfrm>
          <a:prstGeom prst="rect">
            <a:avLst/>
          </a:prstGeom>
          <a:noFill/>
        </p:spPr>
        <p:txBody>
          <a:bodyPr wrap="square" rtlCol="0">
            <a:spAutoFit/>
          </a:bodyPr>
          <a:lstStyle/>
          <a:p>
            <a:pPr algn="ctr"/>
            <a:r>
              <a:rPr lang="de-DE" sz="2400" b="1" dirty="0">
                <a:solidFill>
                  <a:srgbClr val="CE9933"/>
                </a:solidFill>
                <a:latin typeface="+mj-lt"/>
              </a:rPr>
              <a:t>Medizinische Daten</a:t>
            </a:r>
          </a:p>
        </p:txBody>
      </p:sp>
      <p:pic>
        <p:nvPicPr>
          <p:cNvPr id="4" name="Grafik 3">
            <a:extLst>
              <a:ext uri="{FF2B5EF4-FFF2-40B4-BE49-F238E27FC236}">
                <a16:creationId xmlns:a16="http://schemas.microsoft.com/office/drawing/2014/main" id="{2CFFAE41-4730-BA2F-96AB-C6EFD8229433}"/>
              </a:ext>
            </a:extLst>
          </p:cNvPr>
          <p:cNvPicPr>
            <a:picLocks noChangeAspect="1"/>
          </p:cNvPicPr>
          <p:nvPr/>
        </p:nvPicPr>
        <p:blipFill>
          <a:blip r:embed="rId2"/>
          <a:stretch>
            <a:fillRect/>
          </a:stretch>
        </p:blipFill>
        <p:spPr>
          <a:xfrm>
            <a:off x="549909" y="1365250"/>
            <a:ext cx="1240791" cy="2321135"/>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pic>
        <p:nvPicPr>
          <p:cNvPr id="8" name="Grafik 7">
            <a:extLst>
              <a:ext uri="{FF2B5EF4-FFF2-40B4-BE49-F238E27FC236}">
                <a16:creationId xmlns:a16="http://schemas.microsoft.com/office/drawing/2014/main" id="{2BFE0145-E1A5-DE1F-5E9F-28BB220F667B}"/>
              </a:ext>
            </a:extLst>
          </p:cNvPr>
          <p:cNvPicPr>
            <a:picLocks noChangeAspect="1"/>
          </p:cNvPicPr>
          <p:nvPr/>
        </p:nvPicPr>
        <p:blipFill>
          <a:blip r:embed="rId3"/>
          <a:stretch>
            <a:fillRect/>
          </a:stretch>
        </p:blipFill>
        <p:spPr>
          <a:xfrm>
            <a:off x="1944410" y="1365251"/>
            <a:ext cx="3408727" cy="2203450"/>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144632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68058" y="3517900"/>
            <a:ext cx="5576710" cy="4311650"/>
          </a:xfrm>
        </p:spPr>
        <p:txBody>
          <a:bodyPr>
            <a:normAutofit/>
          </a:bodyPr>
          <a:lstStyle/>
          <a:p>
            <a:r>
              <a:rPr lang="de-DE" sz="2200" dirty="0">
                <a:solidFill>
                  <a:srgbClr val="012E89"/>
                </a:solidFill>
              </a:rPr>
              <a:t>Geben Sie unter dem Reiter „Eishockeydaten“ bitte die Position(en) Ihres Kindes sowie die Schuss- oder Fanghand an.</a:t>
            </a:r>
          </a:p>
          <a:p>
            <a:endParaRPr lang="de-DE" sz="2200" dirty="0">
              <a:solidFill>
                <a:srgbClr val="012E89"/>
              </a:solidFill>
            </a:endParaRPr>
          </a:p>
          <a:p>
            <a:r>
              <a:rPr lang="de-DE" sz="2200" dirty="0">
                <a:solidFill>
                  <a:srgbClr val="012E89"/>
                </a:solidFill>
              </a:rPr>
              <a:t>Die Spielerpass-Nummer wird bei der Meldung durch den Verein ausgefüllt.</a:t>
            </a:r>
          </a:p>
          <a:p>
            <a:endParaRPr lang="de-DE" sz="2200" dirty="0">
              <a:solidFill>
                <a:srgbClr val="012E89"/>
              </a:solidFill>
            </a:endParaRPr>
          </a:p>
          <a:p>
            <a:r>
              <a:rPr lang="de-DE" sz="2200" dirty="0">
                <a:solidFill>
                  <a:srgbClr val="012E89"/>
                </a:solidFill>
              </a:rPr>
              <a:t>Speichern Sie die Daten anschließend.</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2" name="Textfeld 1">
            <a:extLst>
              <a:ext uri="{FF2B5EF4-FFF2-40B4-BE49-F238E27FC236}">
                <a16:creationId xmlns:a16="http://schemas.microsoft.com/office/drawing/2014/main" id="{172C10C4-381C-033A-2E02-EE1466033546}"/>
              </a:ext>
            </a:extLst>
          </p:cNvPr>
          <p:cNvSpPr txBox="1"/>
          <p:nvPr/>
        </p:nvSpPr>
        <p:spPr>
          <a:xfrm>
            <a:off x="0" y="263310"/>
            <a:ext cx="6858000" cy="461665"/>
          </a:xfrm>
          <a:prstGeom prst="rect">
            <a:avLst/>
          </a:prstGeom>
          <a:noFill/>
        </p:spPr>
        <p:txBody>
          <a:bodyPr wrap="square" rtlCol="0">
            <a:spAutoFit/>
          </a:bodyPr>
          <a:lstStyle/>
          <a:p>
            <a:pPr algn="ctr"/>
            <a:r>
              <a:rPr lang="de-DE" sz="2400" b="1" dirty="0">
                <a:solidFill>
                  <a:srgbClr val="CE9933"/>
                </a:solidFill>
                <a:latin typeface="+mj-lt"/>
              </a:rPr>
              <a:t>Eishockeydaten</a:t>
            </a:r>
          </a:p>
        </p:txBody>
      </p:sp>
      <p:pic>
        <p:nvPicPr>
          <p:cNvPr id="7" name="Grafik 6">
            <a:extLst>
              <a:ext uri="{FF2B5EF4-FFF2-40B4-BE49-F238E27FC236}">
                <a16:creationId xmlns:a16="http://schemas.microsoft.com/office/drawing/2014/main" id="{AAFB5E27-476E-28D3-27C8-1AA08E4F2DAF}"/>
              </a:ext>
            </a:extLst>
          </p:cNvPr>
          <p:cNvPicPr>
            <a:picLocks noChangeAspect="1"/>
          </p:cNvPicPr>
          <p:nvPr/>
        </p:nvPicPr>
        <p:blipFill>
          <a:blip r:embed="rId2"/>
          <a:stretch>
            <a:fillRect/>
          </a:stretch>
        </p:blipFill>
        <p:spPr>
          <a:xfrm>
            <a:off x="568058" y="1337803"/>
            <a:ext cx="1022416" cy="1894347"/>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pic>
        <p:nvPicPr>
          <p:cNvPr id="9" name="Grafik 8">
            <a:extLst>
              <a:ext uri="{FF2B5EF4-FFF2-40B4-BE49-F238E27FC236}">
                <a16:creationId xmlns:a16="http://schemas.microsoft.com/office/drawing/2014/main" id="{F0A765B5-0B63-80A6-A01B-41A94AB8E88C}"/>
              </a:ext>
            </a:extLst>
          </p:cNvPr>
          <p:cNvPicPr>
            <a:picLocks noChangeAspect="1"/>
          </p:cNvPicPr>
          <p:nvPr/>
        </p:nvPicPr>
        <p:blipFill>
          <a:blip r:embed="rId3"/>
          <a:stretch>
            <a:fillRect/>
          </a:stretch>
        </p:blipFill>
        <p:spPr>
          <a:xfrm>
            <a:off x="1679575" y="1355837"/>
            <a:ext cx="3498850" cy="729651"/>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2806135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457198" y="3511296"/>
            <a:ext cx="5638801" cy="5913120"/>
          </a:xfrm>
        </p:spPr>
        <p:txBody>
          <a:bodyPr>
            <a:normAutofit/>
          </a:bodyPr>
          <a:lstStyle/>
          <a:p>
            <a:endParaRPr lang="de-DE" sz="2200" dirty="0">
              <a:solidFill>
                <a:srgbClr val="012E89"/>
              </a:solidFill>
            </a:endParaRPr>
          </a:p>
          <a:p>
            <a:r>
              <a:rPr lang="de-DE" sz="2200" dirty="0">
                <a:solidFill>
                  <a:srgbClr val="012E89"/>
                </a:solidFill>
              </a:rPr>
              <a:t>Sollte Ihr Kind den Verein wechseln, müssen Sie dies in der Talentförderung anzeigen. Rufen Sie hierzu den Reiter „Vereinswechsel“ und wählen Sie den neuen Verein Ihres Kindes aus.</a:t>
            </a:r>
          </a:p>
          <a:p>
            <a:r>
              <a:rPr lang="de-DE" sz="2200" dirty="0">
                <a:solidFill>
                  <a:srgbClr val="012E89"/>
                </a:solidFill>
              </a:rPr>
              <a:t>Im Textfeld können Sie gegebenenfalls noch Informationen zum Wechsel angeben. </a:t>
            </a:r>
          </a:p>
          <a:p>
            <a:r>
              <a:rPr lang="de-DE" sz="2200" dirty="0">
                <a:solidFill>
                  <a:srgbClr val="012E89"/>
                </a:solidFill>
              </a:rPr>
              <a:t>Achtung: Der Wechsel wird hierdurch nur systemseitig auf der Seite der Talentförderung durchgeführt. Alle weiteren Formulare/Anträge müssen weiterhin wie gewohnt in der Geschäftsstelle eingereicht werden.</a:t>
            </a:r>
          </a:p>
          <a:p>
            <a:r>
              <a:rPr lang="de-DE" sz="2200" dirty="0">
                <a:solidFill>
                  <a:srgbClr val="012E89"/>
                </a:solidFill>
              </a:rPr>
              <a:t>Speichern Sie die Daten anschließend.</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2" name="Textfeld 1">
            <a:extLst>
              <a:ext uri="{FF2B5EF4-FFF2-40B4-BE49-F238E27FC236}">
                <a16:creationId xmlns:a16="http://schemas.microsoft.com/office/drawing/2014/main" id="{4BF8A1BF-3FF1-C720-BB53-28E502E04185}"/>
              </a:ext>
            </a:extLst>
          </p:cNvPr>
          <p:cNvSpPr txBox="1"/>
          <p:nvPr/>
        </p:nvSpPr>
        <p:spPr>
          <a:xfrm>
            <a:off x="0" y="288426"/>
            <a:ext cx="6858000" cy="461665"/>
          </a:xfrm>
          <a:prstGeom prst="rect">
            <a:avLst/>
          </a:prstGeom>
          <a:noFill/>
        </p:spPr>
        <p:txBody>
          <a:bodyPr wrap="square" rtlCol="0">
            <a:spAutoFit/>
          </a:bodyPr>
          <a:lstStyle/>
          <a:p>
            <a:pPr algn="ctr"/>
            <a:r>
              <a:rPr lang="de-DE" sz="2400" b="1" dirty="0">
                <a:solidFill>
                  <a:srgbClr val="CE9933"/>
                </a:solidFill>
                <a:latin typeface="+mj-lt"/>
              </a:rPr>
              <a:t>Vereinswechsel</a:t>
            </a:r>
          </a:p>
        </p:txBody>
      </p:sp>
      <p:pic>
        <p:nvPicPr>
          <p:cNvPr id="7" name="Grafik 6">
            <a:extLst>
              <a:ext uri="{FF2B5EF4-FFF2-40B4-BE49-F238E27FC236}">
                <a16:creationId xmlns:a16="http://schemas.microsoft.com/office/drawing/2014/main" id="{E1570BED-3835-7C45-3954-7CAFBFDA988F}"/>
              </a:ext>
            </a:extLst>
          </p:cNvPr>
          <p:cNvPicPr>
            <a:picLocks noChangeAspect="1"/>
          </p:cNvPicPr>
          <p:nvPr/>
        </p:nvPicPr>
        <p:blipFill>
          <a:blip r:embed="rId2"/>
          <a:stretch>
            <a:fillRect/>
          </a:stretch>
        </p:blipFill>
        <p:spPr>
          <a:xfrm>
            <a:off x="1684842" y="1380842"/>
            <a:ext cx="3668208" cy="1389907"/>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pic>
        <p:nvPicPr>
          <p:cNvPr id="9" name="Grafik 8">
            <a:extLst>
              <a:ext uri="{FF2B5EF4-FFF2-40B4-BE49-F238E27FC236}">
                <a16:creationId xmlns:a16="http://schemas.microsoft.com/office/drawing/2014/main" id="{2C11F446-B2E0-1D48-D2F2-44632AB6AC5F}"/>
              </a:ext>
            </a:extLst>
          </p:cNvPr>
          <p:cNvPicPr>
            <a:picLocks noChangeAspect="1"/>
          </p:cNvPicPr>
          <p:nvPr/>
        </p:nvPicPr>
        <p:blipFill>
          <a:blip r:embed="rId3"/>
          <a:stretch>
            <a:fillRect/>
          </a:stretch>
        </p:blipFill>
        <p:spPr>
          <a:xfrm>
            <a:off x="457199" y="1380842"/>
            <a:ext cx="1113291" cy="2035458"/>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996581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22489" y="3771900"/>
            <a:ext cx="5597895" cy="5201412"/>
          </a:xfrm>
        </p:spPr>
        <p:txBody>
          <a:bodyPr>
            <a:normAutofit/>
          </a:bodyPr>
          <a:lstStyle/>
          <a:p>
            <a:r>
              <a:rPr lang="de-DE" sz="2200" dirty="0">
                <a:solidFill>
                  <a:srgbClr val="012E89"/>
                </a:solidFill>
              </a:rPr>
              <a:t>Unter dem Reiter „Password“ können Sie dieses ändern und sich erneut ein eigenes, sicheres Passwort erstellen.</a:t>
            </a:r>
          </a:p>
          <a:p>
            <a:pPr marL="0" indent="0">
              <a:buNone/>
            </a:pPr>
            <a:endParaRPr lang="de-DE" sz="2200" dirty="0">
              <a:solidFill>
                <a:srgbClr val="012E89"/>
              </a:solidFill>
            </a:endParaRPr>
          </a:p>
          <a:p>
            <a:r>
              <a:rPr lang="de-DE" sz="2200" dirty="0">
                <a:solidFill>
                  <a:srgbClr val="012E89"/>
                </a:solidFill>
              </a:rPr>
              <a:t>Speichern Sie die Daten anschließend.</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2" name="Textfeld 1">
            <a:extLst>
              <a:ext uri="{FF2B5EF4-FFF2-40B4-BE49-F238E27FC236}">
                <a16:creationId xmlns:a16="http://schemas.microsoft.com/office/drawing/2014/main" id="{53FCDA16-9ADE-E148-E9AA-DCDE0F6B8A56}"/>
              </a:ext>
            </a:extLst>
          </p:cNvPr>
          <p:cNvSpPr txBox="1"/>
          <p:nvPr/>
        </p:nvSpPr>
        <p:spPr>
          <a:xfrm>
            <a:off x="0" y="253653"/>
            <a:ext cx="6858000" cy="461665"/>
          </a:xfrm>
          <a:prstGeom prst="rect">
            <a:avLst/>
          </a:prstGeom>
          <a:noFill/>
        </p:spPr>
        <p:txBody>
          <a:bodyPr wrap="square" rtlCol="0">
            <a:spAutoFit/>
          </a:bodyPr>
          <a:lstStyle/>
          <a:p>
            <a:pPr algn="ctr"/>
            <a:r>
              <a:rPr lang="de-DE" sz="2400" b="1" dirty="0">
                <a:solidFill>
                  <a:srgbClr val="CE9933"/>
                </a:solidFill>
                <a:latin typeface="+mj-lt"/>
              </a:rPr>
              <a:t>Passwort ändern</a:t>
            </a:r>
          </a:p>
        </p:txBody>
      </p:sp>
      <p:pic>
        <p:nvPicPr>
          <p:cNvPr id="6" name="Grafik 5">
            <a:extLst>
              <a:ext uri="{FF2B5EF4-FFF2-40B4-BE49-F238E27FC236}">
                <a16:creationId xmlns:a16="http://schemas.microsoft.com/office/drawing/2014/main" id="{CAB1EB2D-74B7-E9D6-6AAB-191106181209}"/>
              </a:ext>
            </a:extLst>
          </p:cNvPr>
          <p:cNvPicPr>
            <a:picLocks noChangeAspect="1"/>
          </p:cNvPicPr>
          <p:nvPr/>
        </p:nvPicPr>
        <p:blipFill>
          <a:blip r:embed="rId2"/>
          <a:stretch>
            <a:fillRect/>
          </a:stretch>
        </p:blipFill>
        <p:spPr>
          <a:xfrm>
            <a:off x="522489" y="1390650"/>
            <a:ext cx="1094750" cy="2045087"/>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pic>
        <p:nvPicPr>
          <p:cNvPr id="8" name="Grafik 7">
            <a:extLst>
              <a:ext uri="{FF2B5EF4-FFF2-40B4-BE49-F238E27FC236}">
                <a16:creationId xmlns:a16="http://schemas.microsoft.com/office/drawing/2014/main" id="{0A8ED442-E376-0293-593C-A760DD7BE3AB}"/>
              </a:ext>
            </a:extLst>
          </p:cNvPr>
          <p:cNvPicPr>
            <a:picLocks noChangeAspect="1"/>
          </p:cNvPicPr>
          <p:nvPr/>
        </p:nvPicPr>
        <p:blipFill>
          <a:blip r:embed="rId3"/>
          <a:stretch>
            <a:fillRect/>
          </a:stretch>
        </p:blipFill>
        <p:spPr>
          <a:xfrm>
            <a:off x="1781472" y="1390650"/>
            <a:ext cx="3478462" cy="1492250"/>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948946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414C495-516E-D2BB-A127-F6C461D8F8FD}"/>
              </a:ext>
            </a:extLst>
          </p:cNvPr>
          <p:cNvSpPr>
            <a:spLocks noGrp="1"/>
          </p:cNvSpPr>
          <p:nvPr>
            <p:ph idx="1"/>
          </p:nvPr>
        </p:nvSpPr>
        <p:spPr>
          <a:xfrm>
            <a:off x="457198" y="1098551"/>
            <a:ext cx="5809489" cy="5099049"/>
          </a:xfrm>
        </p:spPr>
        <p:txBody>
          <a:bodyPr>
            <a:normAutofit/>
          </a:bodyPr>
          <a:lstStyle/>
          <a:p>
            <a:r>
              <a:rPr lang="de-DE" sz="2200" dirty="0">
                <a:solidFill>
                  <a:srgbClr val="012E89"/>
                </a:solidFill>
              </a:rPr>
              <a:t>Bei Erscheinen dieser Information</a:t>
            </a:r>
          </a:p>
          <a:p>
            <a:endParaRPr lang="de-DE" dirty="0">
              <a:solidFill>
                <a:srgbClr val="012E89"/>
              </a:solidFill>
            </a:endParaRPr>
          </a:p>
          <a:p>
            <a:endParaRPr lang="de-DE" dirty="0">
              <a:solidFill>
                <a:srgbClr val="012E89"/>
              </a:solidFill>
            </a:endParaRPr>
          </a:p>
          <a:p>
            <a:endParaRPr lang="de-DE" dirty="0">
              <a:solidFill>
                <a:srgbClr val="012E89"/>
              </a:solidFill>
            </a:endParaRPr>
          </a:p>
          <a:p>
            <a:pPr algn="just"/>
            <a:endParaRPr lang="de-DE" dirty="0">
              <a:solidFill>
                <a:srgbClr val="012E89"/>
              </a:solidFill>
            </a:endParaRPr>
          </a:p>
          <a:p>
            <a:pPr marL="0" indent="0" algn="just">
              <a:buNone/>
            </a:pPr>
            <a:r>
              <a:rPr lang="de-DE" sz="2200" dirty="0">
                <a:solidFill>
                  <a:srgbClr val="012E89"/>
                </a:solidFill>
              </a:rPr>
              <a:t>fehlen wichtige Angaben in den angegebenen Bereichen. Diese sind dann zu korrigieren. Sollten alle erforderlichen Angaben gemacht sein, verschwindet das Informationsfeld automatisch.</a:t>
            </a:r>
          </a:p>
          <a:p>
            <a:pPr marL="0" indent="0" algn="just">
              <a:buNone/>
            </a:pPr>
            <a:endParaRPr lang="de-DE" dirty="0"/>
          </a:p>
        </p:txBody>
      </p:sp>
      <p:sp>
        <p:nvSpPr>
          <p:cNvPr id="6" name="Textfeld 5">
            <a:extLst>
              <a:ext uri="{FF2B5EF4-FFF2-40B4-BE49-F238E27FC236}">
                <a16:creationId xmlns:a16="http://schemas.microsoft.com/office/drawing/2014/main" id="{535D8C6C-8B43-3ED6-6B28-04A5F1E3C880}"/>
              </a:ext>
            </a:extLst>
          </p:cNvPr>
          <p:cNvSpPr txBox="1"/>
          <p:nvPr/>
        </p:nvSpPr>
        <p:spPr>
          <a:xfrm>
            <a:off x="0" y="231648"/>
            <a:ext cx="6858000" cy="461665"/>
          </a:xfrm>
          <a:prstGeom prst="rect">
            <a:avLst/>
          </a:prstGeom>
          <a:noFill/>
        </p:spPr>
        <p:txBody>
          <a:bodyPr wrap="square" rtlCol="0">
            <a:spAutoFit/>
          </a:bodyPr>
          <a:lstStyle/>
          <a:p>
            <a:pPr algn="ctr"/>
            <a:r>
              <a:rPr lang="de-DE" sz="2400" b="1" dirty="0">
                <a:solidFill>
                  <a:srgbClr val="CE9933"/>
                </a:solidFill>
                <a:latin typeface="+mj-lt"/>
              </a:rPr>
              <a:t>Fragen und Hilfe</a:t>
            </a:r>
          </a:p>
        </p:txBody>
      </p:sp>
      <p:pic>
        <p:nvPicPr>
          <p:cNvPr id="4" name="Grafik 3">
            <a:extLst>
              <a:ext uri="{FF2B5EF4-FFF2-40B4-BE49-F238E27FC236}">
                <a16:creationId xmlns:a16="http://schemas.microsoft.com/office/drawing/2014/main" id="{3FD85B3E-B10B-D450-CF82-F1BF26E5FE8D}"/>
              </a:ext>
            </a:extLst>
          </p:cNvPr>
          <p:cNvPicPr>
            <a:picLocks noChangeAspect="1"/>
          </p:cNvPicPr>
          <p:nvPr/>
        </p:nvPicPr>
        <p:blipFill>
          <a:blip r:embed="rId2"/>
          <a:stretch>
            <a:fillRect/>
          </a:stretch>
        </p:blipFill>
        <p:spPr>
          <a:xfrm>
            <a:off x="1771650" y="1900555"/>
            <a:ext cx="3314700" cy="1209675"/>
          </a:xfrm>
          <a:prstGeom prst="rect">
            <a:avLst/>
          </a:prstGeom>
        </p:spPr>
      </p:pic>
    </p:spTree>
    <p:extLst>
      <p:ext uri="{BB962C8B-B14F-4D97-AF65-F5344CB8AC3E}">
        <p14:creationId xmlns:p14="http://schemas.microsoft.com/office/powerpoint/2010/main" val="1816983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AC0C9095-F50D-17F1-1C39-C3F257BFFBAA}"/>
              </a:ext>
            </a:extLst>
          </p:cNvPr>
          <p:cNvSpPr>
            <a:spLocks noGrp="1"/>
          </p:cNvSpPr>
          <p:nvPr>
            <p:ph idx="1"/>
          </p:nvPr>
        </p:nvSpPr>
        <p:spPr>
          <a:xfrm>
            <a:off x="568450" y="4651526"/>
            <a:ext cx="5661662" cy="3178024"/>
          </a:xfrm>
        </p:spPr>
        <p:txBody>
          <a:bodyPr>
            <a:normAutofit/>
          </a:bodyPr>
          <a:lstStyle/>
          <a:p>
            <a:r>
              <a:rPr lang="de-DE" sz="2200" dirty="0">
                <a:solidFill>
                  <a:srgbClr val="012E89"/>
                </a:solidFill>
              </a:rPr>
              <a:t>Sobald Ihr Heimatverein Ihr Kind bei der Talentförderung gemeldet hat, erhalten Sie diese E-Mail.</a:t>
            </a:r>
          </a:p>
          <a:p>
            <a:endParaRPr lang="de-DE" sz="2200" dirty="0">
              <a:solidFill>
                <a:srgbClr val="012E89"/>
              </a:solidFill>
            </a:endParaRPr>
          </a:p>
          <a:p>
            <a:r>
              <a:rPr lang="de-DE" sz="2200" dirty="0">
                <a:solidFill>
                  <a:srgbClr val="012E89"/>
                </a:solidFill>
              </a:rPr>
              <a:t>Bitte lesen Sie sich die Mail sorgfältig durch und klicken Sie anschließend auf den Link. </a:t>
            </a:r>
          </a:p>
        </p:txBody>
      </p:sp>
      <p:sp>
        <p:nvSpPr>
          <p:cNvPr id="6" name="Textfeld 5">
            <a:extLst>
              <a:ext uri="{FF2B5EF4-FFF2-40B4-BE49-F238E27FC236}">
                <a16:creationId xmlns:a16="http://schemas.microsoft.com/office/drawing/2014/main" id="{D73E2F05-07D1-F21F-2B94-8933BCF50FA8}"/>
              </a:ext>
            </a:extLst>
          </p:cNvPr>
          <p:cNvSpPr txBox="1"/>
          <p:nvPr/>
        </p:nvSpPr>
        <p:spPr>
          <a:xfrm>
            <a:off x="0" y="237744"/>
            <a:ext cx="6858000" cy="461665"/>
          </a:xfrm>
          <a:prstGeom prst="rect">
            <a:avLst/>
          </a:prstGeom>
          <a:noFill/>
        </p:spPr>
        <p:txBody>
          <a:bodyPr wrap="square" rtlCol="0">
            <a:spAutoFit/>
          </a:bodyPr>
          <a:lstStyle/>
          <a:p>
            <a:pPr algn="ctr"/>
            <a:r>
              <a:rPr lang="de-DE" sz="2400" b="1" dirty="0">
                <a:solidFill>
                  <a:srgbClr val="CE9933"/>
                </a:solidFill>
                <a:latin typeface="+mj-lt"/>
              </a:rPr>
              <a:t>Erste Schritte</a:t>
            </a:r>
          </a:p>
        </p:txBody>
      </p:sp>
      <p:pic>
        <p:nvPicPr>
          <p:cNvPr id="8" name="Grafik 7">
            <a:extLst>
              <a:ext uri="{FF2B5EF4-FFF2-40B4-BE49-F238E27FC236}">
                <a16:creationId xmlns:a16="http://schemas.microsoft.com/office/drawing/2014/main" id="{BE4382C8-E175-9218-EBC6-D215A9E904D7}"/>
              </a:ext>
            </a:extLst>
          </p:cNvPr>
          <p:cNvPicPr>
            <a:picLocks noChangeAspect="1"/>
          </p:cNvPicPr>
          <p:nvPr/>
        </p:nvPicPr>
        <p:blipFill>
          <a:blip r:embed="rId2"/>
          <a:stretch>
            <a:fillRect/>
          </a:stretch>
        </p:blipFill>
        <p:spPr>
          <a:xfrm>
            <a:off x="568451" y="1349296"/>
            <a:ext cx="4343400" cy="2932759"/>
          </a:xfrm>
          <a:prstGeom prst="rect">
            <a:avLst/>
          </a:prstGeom>
          <a:solidFill>
            <a:srgbClr val="000000">
              <a:shade val="95000"/>
            </a:srgbClr>
          </a:solidFill>
          <a:ln w="9525"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4130172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65149" y="4013200"/>
            <a:ext cx="5579619" cy="3816350"/>
          </a:xfrm>
        </p:spPr>
        <p:txBody>
          <a:bodyPr>
            <a:normAutofit/>
          </a:bodyPr>
          <a:lstStyle/>
          <a:p>
            <a:r>
              <a:rPr lang="de-DE" sz="2200" dirty="0">
                <a:solidFill>
                  <a:srgbClr val="012E89"/>
                </a:solidFill>
              </a:rPr>
              <a:t>Hier geben Sie bitte das Geburtsdatum des Kindes ein.</a:t>
            </a:r>
          </a:p>
          <a:p>
            <a:endParaRPr lang="de-DE" sz="2200" dirty="0">
              <a:solidFill>
                <a:srgbClr val="012E89"/>
              </a:solidFill>
            </a:endParaRPr>
          </a:p>
          <a:p>
            <a:r>
              <a:rPr lang="de-DE" sz="2200" dirty="0">
                <a:solidFill>
                  <a:srgbClr val="012E89"/>
                </a:solidFill>
              </a:rPr>
              <a:t>Mit „Check“ wird der Token und das Geburtsdatum geprüft.</a:t>
            </a:r>
          </a:p>
          <a:p>
            <a:endParaRPr lang="de-DE" dirty="0"/>
          </a:p>
          <a:p>
            <a:endParaRPr lang="de-DE" dirty="0"/>
          </a:p>
          <a:p>
            <a:endParaRPr lang="de-DE" dirty="0"/>
          </a:p>
          <a:p>
            <a:endParaRPr lang="de-DE" dirty="0"/>
          </a:p>
          <a:p>
            <a:endParaRPr lang="de-DE" dirty="0"/>
          </a:p>
        </p:txBody>
      </p:sp>
      <p:sp>
        <p:nvSpPr>
          <p:cNvPr id="6" name="Textfeld 5">
            <a:extLst>
              <a:ext uri="{FF2B5EF4-FFF2-40B4-BE49-F238E27FC236}">
                <a16:creationId xmlns:a16="http://schemas.microsoft.com/office/drawing/2014/main" id="{21C83B88-49AC-BA9B-A222-FAC6A6E385A2}"/>
              </a:ext>
            </a:extLst>
          </p:cNvPr>
          <p:cNvSpPr txBox="1"/>
          <p:nvPr/>
        </p:nvSpPr>
        <p:spPr>
          <a:xfrm>
            <a:off x="0" y="217169"/>
            <a:ext cx="6858000" cy="461665"/>
          </a:xfrm>
          <a:prstGeom prst="rect">
            <a:avLst/>
          </a:prstGeom>
          <a:noFill/>
        </p:spPr>
        <p:txBody>
          <a:bodyPr wrap="square" rtlCol="0">
            <a:spAutoFit/>
          </a:bodyPr>
          <a:lstStyle/>
          <a:p>
            <a:pPr algn="ctr"/>
            <a:r>
              <a:rPr lang="de-DE" sz="2400" b="1" dirty="0">
                <a:solidFill>
                  <a:srgbClr val="CE9933"/>
                </a:solidFill>
                <a:latin typeface="+mj-lt"/>
              </a:rPr>
              <a:t>Identifikation</a:t>
            </a:r>
          </a:p>
        </p:txBody>
      </p:sp>
      <p:pic>
        <p:nvPicPr>
          <p:cNvPr id="4" name="Grafik 3">
            <a:extLst>
              <a:ext uri="{FF2B5EF4-FFF2-40B4-BE49-F238E27FC236}">
                <a16:creationId xmlns:a16="http://schemas.microsoft.com/office/drawing/2014/main" id="{8D94DD8B-3DDE-43AB-0F6A-03D586E4C87D}"/>
              </a:ext>
            </a:extLst>
          </p:cNvPr>
          <p:cNvPicPr>
            <a:picLocks noChangeAspect="1"/>
          </p:cNvPicPr>
          <p:nvPr/>
        </p:nvPicPr>
        <p:blipFill>
          <a:blip r:embed="rId2"/>
          <a:stretch>
            <a:fillRect/>
          </a:stretch>
        </p:blipFill>
        <p:spPr>
          <a:xfrm>
            <a:off x="565149" y="1364634"/>
            <a:ext cx="4315585" cy="2286616"/>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968980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52450" y="4705350"/>
            <a:ext cx="5836158" cy="4840986"/>
          </a:xfrm>
        </p:spPr>
        <p:txBody>
          <a:bodyPr>
            <a:noAutofit/>
          </a:bodyPr>
          <a:lstStyle/>
          <a:p>
            <a:r>
              <a:rPr lang="de-DE" sz="2200" dirty="0">
                <a:solidFill>
                  <a:srgbClr val="012E89"/>
                </a:solidFill>
              </a:rPr>
              <a:t>Hier können Sie ein neues Passwort für das Talentförderungs-Konto Ihres Kindes erstellen.</a:t>
            </a:r>
          </a:p>
          <a:p>
            <a:r>
              <a:rPr lang="de-DE" sz="2200" dirty="0">
                <a:solidFill>
                  <a:srgbClr val="012E89"/>
                </a:solidFill>
              </a:rPr>
              <a:t>Der Benutzername wird automatisch erstellt und setzt sich aus den zwei ersten Buchstaben des Vornamens sowie den 6 ersten Buchstaben des Nachnamens zusammen. Sollte dieser Name bereits existieren, wird automatisch eine Zahl hinzugefügt.</a:t>
            </a:r>
          </a:p>
          <a:p>
            <a:r>
              <a:rPr lang="de-DE" sz="2200" dirty="0">
                <a:solidFill>
                  <a:srgbClr val="012E89"/>
                </a:solidFill>
              </a:rPr>
              <a:t>Wählen Sie bitte ein starkes Passwort mit mind. acht Zeichen, davon jeweils ein Klein- und Großbuchstabe sowie eine Zahl.</a:t>
            </a:r>
          </a:p>
          <a:p>
            <a:r>
              <a:rPr lang="de-DE" sz="2200" dirty="0">
                <a:solidFill>
                  <a:srgbClr val="012E89"/>
                </a:solidFill>
              </a:rPr>
              <a:t>Speichern Sie abschließend Ihr neues Passwort.</a:t>
            </a:r>
          </a:p>
        </p:txBody>
      </p:sp>
      <p:sp>
        <p:nvSpPr>
          <p:cNvPr id="6" name="Textfeld 5">
            <a:extLst>
              <a:ext uri="{FF2B5EF4-FFF2-40B4-BE49-F238E27FC236}">
                <a16:creationId xmlns:a16="http://schemas.microsoft.com/office/drawing/2014/main" id="{21C83B88-49AC-BA9B-A222-FAC6A6E385A2}"/>
              </a:ext>
            </a:extLst>
          </p:cNvPr>
          <p:cNvSpPr txBox="1"/>
          <p:nvPr/>
        </p:nvSpPr>
        <p:spPr>
          <a:xfrm>
            <a:off x="0" y="196561"/>
            <a:ext cx="6858000" cy="461665"/>
          </a:xfrm>
          <a:prstGeom prst="rect">
            <a:avLst/>
          </a:prstGeom>
          <a:noFill/>
        </p:spPr>
        <p:txBody>
          <a:bodyPr wrap="square" rtlCol="0">
            <a:spAutoFit/>
          </a:bodyPr>
          <a:lstStyle/>
          <a:p>
            <a:pPr algn="ctr"/>
            <a:r>
              <a:rPr lang="de-DE" sz="2400" b="1" dirty="0">
                <a:solidFill>
                  <a:srgbClr val="CE9933"/>
                </a:solidFill>
                <a:latin typeface="+mj-lt"/>
              </a:rPr>
              <a:t>Benutzername &amp; Passwort</a:t>
            </a:r>
          </a:p>
        </p:txBody>
      </p:sp>
      <p:pic>
        <p:nvPicPr>
          <p:cNvPr id="4" name="Grafik 3">
            <a:extLst>
              <a:ext uri="{FF2B5EF4-FFF2-40B4-BE49-F238E27FC236}">
                <a16:creationId xmlns:a16="http://schemas.microsoft.com/office/drawing/2014/main" id="{3C4DB5FD-6AE5-AEFD-8DD7-B051F266C48F}"/>
              </a:ext>
            </a:extLst>
          </p:cNvPr>
          <p:cNvPicPr>
            <a:picLocks noChangeAspect="1"/>
          </p:cNvPicPr>
          <p:nvPr/>
        </p:nvPicPr>
        <p:blipFill>
          <a:blip r:embed="rId2"/>
          <a:stretch>
            <a:fillRect/>
          </a:stretch>
        </p:blipFill>
        <p:spPr>
          <a:xfrm>
            <a:off x="552450" y="1373048"/>
            <a:ext cx="4319184" cy="2887802"/>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225169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64133" y="4188450"/>
            <a:ext cx="5580635" cy="3641100"/>
          </a:xfrm>
        </p:spPr>
        <p:txBody>
          <a:bodyPr>
            <a:normAutofit/>
          </a:bodyPr>
          <a:lstStyle/>
          <a:p>
            <a:r>
              <a:rPr lang="de-DE" sz="2200" dirty="0">
                <a:solidFill>
                  <a:srgbClr val="012E89"/>
                </a:solidFill>
              </a:rPr>
              <a:t>Lesen Sie sich bitte sorgfältig die Datenschutzgrund-verordnung des Bayerischen Eissport-Verbands durch.</a:t>
            </a:r>
          </a:p>
          <a:p>
            <a:endParaRPr lang="de-DE" sz="2200" dirty="0">
              <a:solidFill>
                <a:srgbClr val="012E89"/>
              </a:solidFill>
            </a:endParaRPr>
          </a:p>
          <a:p>
            <a:r>
              <a:rPr lang="de-DE" sz="2200" dirty="0">
                <a:solidFill>
                  <a:srgbClr val="012E89"/>
                </a:solidFill>
              </a:rPr>
              <a:t>Wählen Sie im Reiter „Ja“ aus und speichern Sie die Einstellung.</a:t>
            </a:r>
          </a:p>
          <a:p>
            <a:endParaRPr lang="de-DE" sz="2200"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2" name="Textfeld 1">
            <a:extLst>
              <a:ext uri="{FF2B5EF4-FFF2-40B4-BE49-F238E27FC236}">
                <a16:creationId xmlns:a16="http://schemas.microsoft.com/office/drawing/2014/main" id="{FC572EF2-8F09-D72B-ABA1-EE7DA71FAD03}"/>
              </a:ext>
            </a:extLst>
          </p:cNvPr>
          <p:cNvSpPr txBox="1"/>
          <p:nvPr/>
        </p:nvSpPr>
        <p:spPr>
          <a:xfrm>
            <a:off x="0" y="244602"/>
            <a:ext cx="6858000" cy="461665"/>
          </a:xfrm>
          <a:prstGeom prst="rect">
            <a:avLst/>
          </a:prstGeom>
          <a:noFill/>
        </p:spPr>
        <p:txBody>
          <a:bodyPr wrap="square" rtlCol="0">
            <a:spAutoFit/>
          </a:bodyPr>
          <a:lstStyle/>
          <a:p>
            <a:pPr algn="ctr"/>
            <a:r>
              <a:rPr lang="de-DE" sz="2400" b="1" dirty="0">
                <a:solidFill>
                  <a:srgbClr val="CE9933"/>
                </a:solidFill>
                <a:latin typeface="+mj-lt"/>
              </a:rPr>
              <a:t>Datenschutzgrundverordnung</a:t>
            </a:r>
          </a:p>
        </p:txBody>
      </p:sp>
      <p:pic>
        <p:nvPicPr>
          <p:cNvPr id="6" name="Grafik 5">
            <a:extLst>
              <a:ext uri="{FF2B5EF4-FFF2-40B4-BE49-F238E27FC236}">
                <a16:creationId xmlns:a16="http://schemas.microsoft.com/office/drawing/2014/main" id="{5DE0A343-3CAE-F196-C893-2B9279EEA788}"/>
              </a:ext>
            </a:extLst>
          </p:cNvPr>
          <p:cNvPicPr>
            <a:picLocks noChangeAspect="1"/>
          </p:cNvPicPr>
          <p:nvPr/>
        </p:nvPicPr>
        <p:blipFill>
          <a:blip r:embed="rId2"/>
          <a:stretch>
            <a:fillRect/>
          </a:stretch>
        </p:blipFill>
        <p:spPr>
          <a:xfrm>
            <a:off x="564133" y="1371600"/>
            <a:ext cx="4306317" cy="2444125"/>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97524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33400" y="1581912"/>
            <a:ext cx="5746362" cy="6228588"/>
          </a:xfrm>
        </p:spPr>
        <p:txBody>
          <a:bodyPr>
            <a:normAutofit/>
          </a:bodyPr>
          <a:lstStyle/>
          <a:p>
            <a:endParaRPr lang="de-DE" dirty="0"/>
          </a:p>
          <a:p>
            <a:endParaRPr lang="de-DE" dirty="0"/>
          </a:p>
          <a:p>
            <a:endParaRPr lang="de-DE" dirty="0"/>
          </a:p>
          <a:p>
            <a:endParaRPr lang="de-DE" dirty="0"/>
          </a:p>
          <a:p>
            <a:pPr marL="0" indent="0">
              <a:buNone/>
            </a:pPr>
            <a:endParaRPr lang="de-DE" dirty="0"/>
          </a:p>
          <a:p>
            <a:r>
              <a:rPr lang="de-DE" sz="2200" dirty="0">
                <a:solidFill>
                  <a:srgbClr val="012E89"/>
                </a:solidFill>
              </a:rPr>
              <a:t>Füllen Sie bitte die persönlichen Daten des Kindes aus. Geben Sie bitte auch die Adresse sowie gegebenenfalls Telefon- oder Mobilfunknummer sowie die E-Mail-Adresse des Kindes an.</a:t>
            </a:r>
          </a:p>
          <a:p>
            <a:endParaRPr lang="de-DE" sz="2200" dirty="0">
              <a:solidFill>
                <a:srgbClr val="012E89"/>
              </a:solidFill>
            </a:endParaRPr>
          </a:p>
          <a:p>
            <a:r>
              <a:rPr lang="de-DE" sz="2200" dirty="0">
                <a:solidFill>
                  <a:srgbClr val="012E89"/>
                </a:solidFill>
              </a:rPr>
              <a:t>Speichern Sie die Daten anschließend.</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2" name="Textfeld 1">
            <a:extLst>
              <a:ext uri="{FF2B5EF4-FFF2-40B4-BE49-F238E27FC236}">
                <a16:creationId xmlns:a16="http://schemas.microsoft.com/office/drawing/2014/main" id="{78710284-4E7F-2422-7C51-D6FE13D68254}"/>
              </a:ext>
            </a:extLst>
          </p:cNvPr>
          <p:cNvSpPr txBox="1"/>
          <p:nvPr/>
        </p:nvSpPr>
        <p:spPr>
          <a:xfrm>
            <a:off x="0" y="222584"/>
            <a:ext cx="6858000" cy="461665"/>
          </a:xfrm>
          <a:prstGeom prst="rect">
            <a:avLst/>
          </a:prstGeom>
          <a:noFill/>
        </p:spPr>
        <p:txBody>
          <a:bodyPr wrap="square" rtlCol="0">
            <a:spAutoFit/>
          </a:bodyPr>
          <a:lstStyle/>
          <a:p>
            <a:pPr algn="ctr"/>
            <a:r>
              <a:rPr lang="de-DE" sz="2400" b="1" dirty="0">
                <a:solidFill>
                  <a:srgbClr val="CE9933"/>
                </a:solidFill>
                <a:latin typeface="+mj-lt"/>
              </a:rPr>
              <a:t>Persönliches</a:t>
            </a:r>
          </a:p>
        </p:txBody>
      </p:sp>
      <p:pic>
        <p:nvPicPr>
          <p:cNvPr id="6" name="Grafik 5">
            <a:extLst>
              <a:ext uri="{FF2B5EF4-FFF2-40B4-BE49-F238E27FC236}">
                <a16:creationId xmlns:a16="http://schemas.microsoft.com/office/drawing/2014/main" id="{A758087C-9F3D-3A73-46B2-729E5F35DAAF}"/>
              </a:ext>
            </a:extLst>
          </p:cNvPr>
          <p:cNvPicPr>
            <a:picLocks noChangeAspect="1"/>
          </p:cNvPicPr>
          <p:nvPr/>
        </p:nvPicPr>
        <p:blipFill>
          <a:blip r:embed="rId2"/>
          <a:stretch>
            <a:fillRect/>
          </a:stretch>
        </p:blipFill>
        <p:spPr>
          <a:xfrm>
            <a:off x="1803586" y="1367264"/>
            <a:ext cx="3358278" cy="1941085"/>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pic>
        <p:nvPicPr>
          <p:cNvPr id="8" name="Grafik 7">
            <a:extLst>
              <a:ext uri="{FF2B5EF4-FFF2-40B4-BE49-F238E27FC236}">
                <a16:creationId xmlns:a16="http://schemas.microsoft.com/office/drawing/2014/main" id="{16D769A0-CBB6-1F69-6BA9-2AC3A661389B}"/>
              </a:ext>
            </a:extLst>
          </p:cNvPr>
          <p:cNvPicPr>
            <a:picLocks noChangeAspect="1"/>
          </p:cNvPicPr>
          <p:nvPr/>
        </p:nvPicPr>
        <p:blipFill>
          <a:blip r:embed="rId3"/>
          <a:stretch>
            <a:fillRect/>
          </a:stretch>
        </p:blipFill>
        <p:spPr>
          <a:xfrm>
            <a:off x="578238" y="1367265"/>
            <a:ext cx="1043791" cy="1941086"/>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464956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66022" y="1581912"/>
            <a:ext cx="5639706" cy="6742176"/>
          </a:xfrm>
        </p:spPr>
        <p:txBody>
          <a:bodyPr>
            <a:normAutofit/>
          </a:bodyPr>
          <a:lstStyle/>
          <a:p>
            <a:endParaRPr lang="de-DE" dirty="0"/>
          </a:p>
          <a:p>
            <a:endParaRPr lang="de-DE" dirty="0"/>
          </a:p>
          <a:p>
            <a:endParaRPr lang="de-DE" dirty="0"/>
          </a:p>
          <a:p>
            <a:endParaRPr lang="de-DE" dirty="0"/>
          </a:p>
          <a:p>
            <a:endParaRPr lang="de-DE" dirty="0"/>
          </a:p>
          <a:p>
            <a:pPr marL="0" indent="0">
              <a:buNone/>
            </a:pPr>
            <a:endParaRPr lang="de-DE" dirty="0"/>
          </a:p>
          <a:p>
            <a:r>
              <a:rPr lang="de-DE" sz="2200" dirty="0">
                <a:solidFill>
                  <a:srgbClr val="012E89"/>
                </a:solidFill>
              </a:rPr>
              <a:t>Unter dem Reiter „Kontaktdaten Eltern“ geben Sie bitte die Daten EINES Elternteils an. Hier werden der Name, die Telefon- und Mobilfunknummer sowie die Emailadresse benötigt.</a:t>
            </a:r>
          </a:p>
          <a:p>
            <a:endParaRPr lang="de-DE" sz="2200" dirty="0">
              <a:solidFill>
                <a:srgbClr val="012E89"/>
              </a:solidFill>
            </a:endParaRPr>
          </a:p>
          <a:p>
            <a:r>
              <a:rPr lang="de-DE" sz="2200" dirty="0">
                <a:solidFill>
                  <a:srgbClr val="012E89"/>
                </a:solidFill>
              </a:rPr>
              <a:t>Speichern Sie die Daten anschließend.</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2" name="Textfeld 1">
            <a:extLst>
              <a:ext uri="{FF2B5EF4-FFF2-40B4-BE49-F238E27FC236}">
                <a16:creationId xmlns:a16="http://schemas.microsoft.com/office/drawing/2014/main" id="{2CF3BBFB-18DE-E89B-90A6-C8D72390AE6A}"/>
              </a:ext>
            </a:extLst>
          </p:cNvPr>
          <p:cNvSpPr txBox="1"/>
          <p:nvPr/>
        </p:nvSpPr>
        <p:spPr>
          <a:xfrm>
            <a:off x="0" y="219710"/>
            <a:ext cx="6858000" cy="461665"/>
          </a:xfrm>
          <a:prstGeom prst="rect">
            <a:avLst/>
          </a:prstGeom>
          <a:noFill/>
        </p:spPr>
        <p:txBody>
          <a:bodyPr wrap="square" rtlCol="0">
            <a:spAutoFit/>
          </a:bodyPr>
          <a:lstStyle/>
          <a:p>
            <a:pPr algn="ctr"/>
            <a:r>
              <a:rPr lang="de-DE" sz="2400" b="1" dirty="0">
                <a:solidFill>
                  <a:srgbClr val="CE9933"/>
                </a:solidFill>
                <a:latin typeface="+mj-lt"/>
              </a:rPr>
              <a:t>Kontaktdaten Eltern</a:t>
            </a:r>
          </a:p>
        </p:txBody>
      </p:sp>
      <p:pic>
        <p:nvPicPr>
          <p:cNvPr id="6" name="Grafik 5">
            <a:extLst>
              <a:ext uri="{FF2B5EF4-FFF2-40B4-BE49-F238E27FC236}">
                <a16:creationId xmlns:a16="http://schemas.microsoft.com/office/drawing/2014/main" id="{4B527784-2221-903A-EEB2-1272C21F7B74}"/>
              </a:ext>
            </a:extLst>
          </p:cNvPr>
          <p:cNvPicPr>
            <a:picLocks noChangeAspect="1"/>
          </p:cNvPicPr>
          <p:nvPr/>
        </p:nvPicPr>
        <p:blipFill>
          <a:blip r:embed="rId2"/>
          <a:stretch>
            <a:fillRect/>
          </a:stretch>
        </p:blipFill>
        <p:spPr>
          <a:xfrm>
            <a:off x="566022" y="1331119"/>
            <a:ext cx="1126076" cy="2059782"/>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pic>
        <p:nvPicPr>
          <p:cNvPr id="8" name="Grafik 7">
            <a:extLst>
              <a:ext uri="{FF2B5EF4-FFF2-40B4-BE49-F238E27FC236}">
                <a16:creationId xmlns:a16="http://schemas.microsoft.com/office/drawing/2014/main" id="{52A9AC01-7238-7990-5A82-68C3568A7F28}"/>
              </a:ext>
            </a:extLst>
          </p:cNvPr>
          <p:cNvPicPr>
            <a:picLocks noChangeAspect="1"/>
          </p:cNvPicPr>
          <p:nvPr/>
        </p:nvPicPr>
        <p:blipFill>
          <a:blip r:embed="rId3"/>
          <a:stretch>
            <a:fillRect/>
          </a:stretch>
        </p:blipFill>
        <p:spPr>
          <a:xfrm>
            <a:off x="1800921" y="1331119"/>
            <a:ext cx="3537304" cy="839482"/>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1941133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39749" y="3790950"/>
            <a:ext cx="5629403" cy="4044950"/>
          </a:xfrm>
        </p:spPr>
        <p:txBody>
          <a:bodyPr>
            <a:normAutofit/>
          </a:bodyPr>
          <a:lstStyle/>
          <a:p>
            <a:endParaRPr lang="de-DE" dirty="0"/>
          </a:p>
          <a:p>
            <a:r>
              <a:rPr lang="de-DE" sz="2200" dirty="0">
                <a:solidFill>
                  <a:srgbClr val="012E89"/>
                </a:solidFill>
              </a:rPr>
              <a:t>Die Kontaktdaten des zweiten Elternteils oder andere Kontaktdaten wie beispielsweise die der Großeltern können Sie unter „Sonstige Kontaktdaten“ angeben.</a:t>
            </a:r>
          </a:p>
          <a:p>
            <a:endParaRPr lang="de-DE" sz="2200" dirty="0">
              <a:solidFill>
                <a:srgbClr val="012E89"/>
              </a:solidFill>
            </a:endParaRPr>
          </a:p>
          <a:p>
            <a:r>
              <a:rPr lang="de-DE" sz="2200" dirty="0">
                <a:solidFill>
                  <a:srgbClr val="012E89"/>
                </a:solidFill>
              </a:rPr>
              <a:t>Speichern Sie die Daten anschließend.</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2" name="Textfeld 1">
            <a:extLst>
              <a:ext uri="{FF2B5EF4-FFF2-40B4-BE49-F238E27FC236}">
                <a16:creationId xmlns:a16="http://schemas.microsoft.com/office/drawing/2014/main" id="{C643AF22-1EF0-66C5-D80F-12D7198774DA}"/>
              </a:ext>
            </a:extLst>
          </p:cNvPr>
          <p:cNvSpPr txBox="1"/>
          <p:nvPr/>
        </p:nvSpPr>
        <p:spPr>
          <a:xfrm>
            <a:off x="0" y="261620"/>
            <a:ext cx="6858000" cy="461665"/>
          </a:xfrm>
          <a:prstGeom prst="rect">
            <a:avLst/>
          </a:prstGeom>
          <a:noFill/>
        </p:spPr>
        <p:txBody>
          <a:bodyPr wrap="square" rtlCol="0">
            <a:spAutoFit/>
          </a:bodyPr>
          <a:lstStyle/>
          <a:p>
            <a:pPr algn="ctr"/>
            <a:r>
              <a:rPr lang="de-DE" sz="2400" b="1" dirty="0">
                <a:solidFill>
                  <a:srgbClr val="CE9933"/>
                </a:solidFill>
                <a:latin typeface="+mj-lt"/>
              </a:rPr>
              <a:t>Sonstige Kontaktdaten</a:t>
            </a:r>
          </a:p>
        </p:txBody>
      </p:sp>
      <p:pic>
        <p:nvPicPr>
          <p:cNvPr id="6" name="Grafik 5">
            <a:extLst>
              <a:ext uri="{FF2B5EF4-FFF2-40B4-BE49-F238E27FC236}">
                <a16:creationId xmlns:a16="http://schemas.microsoft.com/office/drawing/2014/main" id="{D381D7D2-1B19-C96C-31D2-EC58918496E5}"/>
              </a:ext>
            </a:extLst>
          </p:cNvPr>
          <p:cNvPicPr>
            <a:picLocks noChangeAspect="1"/>
          </p:cNvPicPr>
          <p:nvPr/>
        </p:nvPicPr>
        <p:blipFill>
          <a:blip r:embed="rId2"/>
          <a:stretch>
            <a:fillRect/>
          </a:stretch>
        </p:blipFill>
        <p:spPr>
          <a:xfrm>
            <a:off x="539749" y="1373944"/>
            <a:ext cx="1205927" cy="2283221"/>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pic>
        <p:nvPicPr>
          <p:cNvPr id="8" name="Grafik 7">
            <a:extLst>
              <a:ext uri="{FF2B5EF4-FFF2-40B4-BE49-F238E27FC236}">
                <a16:creationId xmlns:a16="http://schemas.microsoft.com/office/drawing/2014/main" id="{6EAD243C-7C4B-0124-2FE8-509BD124F27B}"/>
              </a:ext>
            </a:extLst>
          </p:cNvPr>
          <p:cNvPicPr>
            <a:picLocks noChangeAspect="1"/>
          </p:cNvPicPr>
          <p:nvPr/>
        </p:nvPicPr>
        <p:blipFill>
          <a:blip r:embed="rId3"/>
          <a:stretch>
            <a:fillRect/>
          </a:stretch>
        </p:blipFill>
        <p:spPr>
          <a:xfrm>
            <a:off x="1828226" y="1373944"/>
            <a:ext cx="3482491" cy="880306"/>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836249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B33B4F2-3BA2-4C5A-BB01-0627F91EB1D4}"/>
              </a:ext>
            </a:extLst>
          </p:cNvPr>
          <p:cNvSpPr>
            <a:spLocks noGrp="1"/>
          </p:cNvSpPr>
          <p:nvPr>
            <p:ph idx="1"/>
          </p:nvPr>
        </p:nvSpPr>
        <p:spPr>
          <a:xfrm>
            <a:off x="554734" y="4038600"/>
            <a:ext cx="5577842" cy="5263896"/>
          </a:xfrm>
        </p:spPr>
        <p:txBody>
          <a:bodyPr>
            <a:normAutofit/>
          </a:bodyPr>
          <a:lstStyle/>
          <a:p>
            <a:r>
              <a:rPr lang="de-DE" sz="2400" dirty="0">
                <a:solidFill>
                  <a:srgbClr val="012E89"/>
                </a:solidFill>
              </a:rPr>
              <a:t>Unter dem Reiter „Einwilligungen“ finden Sie die Datenschutzgrundverordnung, die Sie zu Beginn bereits akzeptiert haben. Diese können Sie jederzeit widerrufen.</a:t>
            </a:r>
          </a:p>
          <a:p>
            <a:endParaRPr lang="de-DE" sz="2400" dirty="0">
              <a:solidFill>
                <a:srgbClr val="012E89"/>
              </a:solidFill>
            </a:endParaRPr>
          </a:p>
          <a:p>
            <a:r>
              <a:rPr lang="de-DE" sz="2400" dirty="0">
                <a:solidFill>
                  <a:srgbClr val="012E89"/>
                </a:solidFill>
              </a:rPr>
              <a:t>Scrollen Sie bitte nach unten, dort finden Sie die Datenschutzgrundverordnung  für Video und Foto. Lesen Sie sich diese bitte sorgfältig durch und stimmen Sie der DSGVO indem Sie „Ja“ auswählen anschließend zu.</a:t>
            </a:r>
          </a:p>
          <a:p>
            <a:endParaRPr lang="de-DE" sz="2400" dirty="0">
              <a:solidFill>
                <a:srgbClr val="012E89"/>
              </a:solidFill>
            </a:endParaRPr>
          </a:p>
          <a:p>
            <a:r>
              <a:rPr lang="de-DE" sz="2400" dirty="0">
                <a:solidFill>
                  <a:srgbClr val="012E89"/>
                </a:solidFill>
              </a:rPr>
              <a:t>Speichern Sie die Daten anschließend.</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2" name="Textfeld 1">
            <a:extLst>
              <a:ext uri="{FF2B5EF4-FFF2-40B4-BE49-F238E27FC236}">
                <a16:creationId xmlns:a16="http://schemas.microsoft.com/office/drawing/2014/main" id="{51A213BE-C380-2764-440C-746A02F73F17}"/>
              </a:ext>
            </a:extLst>
          </p:cNvPr>
          <p:cNvSpPr txBox="1"/>
          <p:nvPr/>
        </p:nvSpPr>
        <p:spPr>
          <a:xfrm>
            <a:off x="0" y="220218"/>
            <a:ext cx="6858000" cy="461665"/>
          </a:xfrm>
          <a:prstGeom prst="rect">
            <a:avLst/>
          </a:prstGeom>
          <a:noFill/>
        </p:spPr>
        <p:txBody>
          <a:bodyPr wrap="square" rtlCol="0">
            <a:spAutoFit/>
          </a:bodyPr>
          <a:lstStyle/>
          <a:p>
            <a:pPr algn="ctr"/>
            <a:r>
              <a:rPr lang="de-DE" sz="2400" b="1" dirty="0">
                <a:solidFill>
                  <a:srgbClr val="CE9933"/>
                </a:solidFill>
                <a:latin typeface="+mj-lt"/>
              </a:rPr>
              <a:t>Einwilligungen</a:t>
            </a:r>
          </a:p>
        </p:txBody>
      </p:sp>
      <p:pic>
        <p:nvPicPr>
          <p:cNvPr id="5" name="Grafik 4">
            <a:extLst>
              <a:ext uri="{FF2B5EF4-FFF2-40B4-BE49-F238E27FC236}">
                <a16:creationId xmlns:a16="http://schemas.microsoft.com/office/drawing/2014/main" id="{B7553465-594D-9F09-DDB1-79253B79DDAE}"/>
              </a:ext>
            </a:extLst>
          </p:cNvPr>
          <p:cNvPicPr>
            <a:picLocks noChangeAspect="1"/>
          </p:cNvPicPr>
          <p:nvPr/>
        </p:nvPicPr>
        <p:blipFill>
          <a:blip r:embed="rId2"/>
          <a:stretch>
            <a:fillRect/>
          </a:stretch>
        </p:blipFill>
        <p:spPr>
          <a:xfrm>
            <a:off x="554734" y="1365035"/>
            <a:ext cx="1186839" cy="2162461"/>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pic>
        <p:nvPicPr>
          <p:cNvPr id="9" name="Grafik 8">
            <a:extLst>
              <a:ext uri="{FF2B5EF4-FFF2-40B4-BE49-F238E27FC236}">
                <a16:creationId xmlns:a16="http://schemas.microsoft.com/office/drawing/2014/main" id="{F57EF565-EB7A-D759-103D-FD5547B5A104}"/>
              </a:ext>
            </a:extLst>
          </p:cNvPr>
          <p:cNvPicPr>
            <a:picLocks noChangeAspect="1"/>
          </p:cNvPicPr>
          <p:nvPr/>
        </p:nvPicPr>
        <p:blipFill>
          <a:blip r:embed="rId3"/>
          <a:stretch>
            <a:fillRect/>
          </a:stretch>
        </p:blipFill>
        <p:spPr>
          <a:xfrm>
            <a:off x="1870611" y="1365035"/>
            <a:ext cx="3418939" cy="2364341"/>
          </a:xfrm>
          <a:prstGeom prst="rect">
            <a:avLst/>
          </a:prstGeom>
          <a:solidFill>
            <a:srgbClr val="000000">
              <a:shade val="95000"/>
            </a:srgbClr>
          </a:solidFill>
          <a:ln w="127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3291141476"/>
      </p:ext>
    </p:extLst>
  </p:cSld>
  <p:clrMapOvr>
    <a:masterClrMapping/>
  </p:clrMapOvr>
</p:sld>
</file>

<file path=ppt/theme/theme1.xml><?xml version="1.0" encoding="utf-8"?>
<a:theme xmlns:a="http://schemas.openxmlformats.org/drawingml/2006/main" name="1_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607</Words>
  <Application>Microsoft Office PowerPoint</Application>
  <PresentationFormat>A4-Papier (210 x 297 mm)</PresentationFormat>
  <Paragraphs>172</Paragraphs>
  <Slides>14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Calibri Light</vt:lpstr>
      <vt:lpstr>1_Benutzerdefiniertes Design</vt:lpstr>
      <vt:lpstr>Anmeldung zur Talentförderung</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Anmeldung zur Talentförderung</dc:title>
  <dc:creator>Mark Michel</dc:creator>
  <cp:lastModifiedBy>Werkstudent</cp:lastModifiedBy>
  <cp:revision>8</cp:revision>
  <cp:lastPrinted>2022-09-16T05:34:40Z</cp:lastPrinted>
  <dcterms:created xsi:type="dcterms:W3CDTF">2022-09-15T09:45:20Z</dcterms:created>
  <dcterms:modified xsi:type="dcterms:W3CDTF">2023-10-16T07:40:49Z</dcterms:modified>
</cp:coreProperties>
</file>