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80810-4D0B-5C9B-6E66-89B796D0C8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C51D6DE1-72E0-29D6-2D64-3AFDC30A52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39C1D55-5C6C-408B-695B-029B6D3E68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9B5FC4-6B34-637B-A051-3F63536FE1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8C4FC43-0C52-B480-AF2C-6675D4A372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94823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040924-C676-A39D-476D-82A628D7F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047C1D4A-6125-D50C-7627-79A9C92977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7F9850C-73DC-02E6-44C8-32101875E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24A372-90A8-3A2E-8D69-4C235098F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AC82982-CE64-A822-67DB-29E319CCB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4826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E451DBE7-0790-183B-F287-0A5748FB66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F5728CF2-C8E1-F9B1-BDFE-6AAEACBE4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52CB722-71FD-FCC6-50EB-7A8BDF43FB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0CC570F-84A1-B808-9F46-F10106CD48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30AA57B-1F99-6A83-93B3-897AA338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51823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2292B3E-38F3-1746-950B-854978A4D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67AA29B-D7A5-B89B-4A6F-591848037A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B223DEB-1CE1-0C30-45AC-F57C6850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4AE792D-8285-B9E1-FCCD-0A7B71A58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3F587F3-D23B-DDBA-DD04-FCFAA00DB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2386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6A1DF9-90EA-478E-E003-F5DFF2CEB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3DA123-4C3A-C699-9C50-ED5662FFC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3BABC70-607F-3CC3-A915-039F1773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F32046D-9146-0206-5005-43CE1926A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A84AF17-7990-AFFF-48F1-B4BAC1D24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37951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E7483D-ED53-0A68-9401-159B0A24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523CBE7-48F2-C5E7-F750-E21F69F13E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B6DA145-8318-EDD3-53EC-CE234BB39B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C238792-7482-8440-449D-9C6F2BDD4F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6DB9559-61F1-50FF-8C5A-B665AD36E8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0C8F681-4A74-F96C-50E6-7BB31744D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72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B291CCA-1970-E63D-6A65-F77C0C9712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E0607352-72AA-FB46-537F-2F578A5199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3D47969-F94A-27E3-3D34-BA948C692A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35AD2D56-AF28-9F45-1D1E-3EA40D48391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3F291E2-4372-4A09-F271-E7AC13AB3D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0FBA0011-AD71-C02D-6A04-6F32B340C4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C0CF504F-511E-718E-F79C-9ADEAA2AF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A0126C3E-7144-677E-5DD9-06BF7BF1C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6117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A4D164E-8864-3284-59AF-CA3DF9EE29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A087E39E-72E1-31EF-AA4F-8C3771C74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2CDEDE8-EEBE-3838-A9CC-E8DE00B63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022F070-840F-FF71-B758-4ECD1768E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883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15FF9E-29F6-31B1-2156-3870B4C06E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7AC7357F-EB77-B251-666B-0D9E2A4339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EDF48F-35D9-EB06-3841-2AF4C34B6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9242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F71026D-EEFE-F6C9-3A0F-1E8D8A15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E757219-6F76-E3DB-9CF7-DA31F8514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990550A4-711B-1558-1144-476E408F67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49BD8E9-FE86-5959-259D-DE078A9CF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4BF886C-0597-5EF0-CA12-BDEC63A06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90A04742-0C94-4A02-1B90-4DC5B73224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3149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65F011-F5C4-1BDD-2858-8917B972D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905D3E6E-A14B-F9B1-265E-E6540F1376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D624ADA-53D6-B823-DD9D-45765B5FA9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E0C2B24-182B-8112-B85B-664CEB01C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4524C9-15AD-FDEE-BF33-FAB5896A6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CEBBE0A7-1E81-A36C-1649-E429973DB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15955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79CFEC5A-3794-D012-BA9C-673F690C63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FC90980-BFA6-3A2E-0734-718444E83E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E0B834F-5F46-318A-621E-A660C1C76B4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30B27-40D1-4C3C-BC24-365D5C698AD7}" type="datetimeFigureOut">
              <a:rPr lang="de-DE" smtClean="0"/>
              <a:t>22.03.2025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F7D93BF-DF0A-6DB5-9ABE-E974FF89C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A731E05-4C67-0D47-DB55-3010E700B4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59F3-02F9-42B0-9106-58C60ECCE2A2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807946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Herren Winter </a:t>
            </a:r>
            <a:br>
              <a:rPr lang="de-DE" sz="5400" b="1" dirty="0">
                <a:solidFill>
                  <a:schemeClr val="bg1"/>
                </a:solidFill>
              </a:rPr>
            </a:br>
            <a:r>
              <a:rPr lang="de-DE" sz="5400" b="1" dirty="0">
                <a:solidFill>
                  <a:schemeClr val="bg1"/>
                </a:solidFill>
              </a:rPr>
              <a:t>ab 2025/2026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4" y="2295753"/>
            <a:ext cx="9144000" cy="1655762"/>
          </a:xfrm>
        </p:spPr>
        <p:txBody>
          <a:bodyPr>
            <a:normAutofit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Vorstellung Bundesliga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DESV – Region Süd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  <p:pic>
        <p:nvPicPr>
          <p:cNvPr id="8" name="Grafik 7">
            <a:extLst>
              <a:ext uri="{FF2B5EF4-FFF2-40B4-BE49-F238E27FC236}">
                <a16:creationId xmlns:a16="http://schemas.microsoft.com/office/drawing/2014/main" id="{9ED601C1-83DB-F3BF-14D0-CA21215B09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50" y="5162208"/>
            <a:ext cx="1777390" cy="9997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6958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3979-6A14-4F48-D308-F54AC67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Erläuterung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80249945-625F-AE2F-27BB-7E7AFD024D91}"/>
              </a:ext>
            </a:extLst>
          </p:cNvPr>
          <p:cNvSpPr txBox="1"/>
          <p:nvPr/>
        </p:nvSpPr>
        <p:spPr>
          <a:xfrm>
            <a:off x="313189" y="2170054"/>
            <a:ext cx="1097280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b="1" dirty="0"/>
              <a:t>Gespielt wird in einer Gruppe „Jeder gegen Jeden“ 29 Mannschaften plus Finalspiele</a:t>
            </a:r>
          </a:p>
          <a:p>
            <a:endParaRPr lang="de-DE" dirty="0"/>
          </a:p>
          <a:p>
            <a:endParaRPr lang="de-DE" dirty="0"/>
          </a:p>
          <a:p>
            <a:r>
              <a:rPr lang="de-DE" b="1" dirty="0"/>
              <a:t>Am 1. Spieltag werden die Spiele 1-12 ausgeführt</a:t>
            </a:r>
          </a:p>
          <a:p>
            <a:endParaRPr lang="de-DE" b="1" dirty="0"/>
          </a:p>
          <a:p>
            <a:r>
              <a:rPr lang="de-DE" b="1" dirty="0"/>
              <a:t>Am 2. Spieltag werden die Spiele 13-24 ausgeführt</a:t>
            </a:r>
          </a:p>
          <a:p>
            <a:endParaRPr lang="de-DE" b="1" dirty="0"/>
          </a:p>
          <a:p>
            <a:r>
              <a:rPr lang="de-DE" b="1" dirty="0"/>
              <a:t>Am 3. Spieltag werden die Spiele 25-29 plus Platz 1-4 Page Play Off, Platz 5-28 ein Platzierungsspiel</a:t>
            </a:r>
          </a:p>
          <a:p>
            <a:endParaRPr lang="de-DE" dirty="0"/>
          </a:p>
          <a:p>
            <a:endParaRPr lang="de-DE" dirty="0"/>
          </a:p>
        </p:txBody>
      </p:sp>
      <p:pic>
        <p:nvPicPr>
          <p:cNvPr id="12" name="Inhaltsplatzhalter 11">
            <a:extLst>
              <a:ext uri="{FF2B5EF4-FFF2-40B4-BE49-F238E27FC236}">
                <a16:creationId xmlns:a16="http://schemas.microsoft.com/office/drawing/2014/main" id="{D6060386-D942-01ED-DC0C-DED0E99CFA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5600" y="5759251"/>
            <a:ext cx="1115131" cy="627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4713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02C3979-6A14-4F48-D308-F54AC6753C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"/>
            <a:ext cx="12192000" cy="1825624"/>
          </a:xfrm>
          <a:solidFill>
            <a:srgbClr val="00B0F0"/>
          </a:solidFill>
        </p:spPr>
        <p:txBody>
          <a:bodyPr>
            <a:normAutofit/>
          </a:bodyPr>
          <a:lstStyle/>
          <a:p>
            <a:pPr algn="ctr"/>
            <a:r>
              <a:rPr lang="de-DE" sz="6000" b="1" dirty="0">
                <a:solidFill>
                  <a:schemeClr val="bg1"/>
                </a:solidFill>
              </a:rPr>
              <a:t>Finalspiele 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D10165DE-5936-ECE8-0B7B-5B19100A33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6562979"/>
              </p:ext>
            </p:extLst>
          </p:nvPr>
        </p:nvGraphicFramePr>
        <p:xfrm>
          <a:off x="261645" y="1998840"/>
          <a:ext cx="2854779" cy="4472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Finalrunde 1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 gegen 6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 gegen 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 gegen 10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 gegen 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 gegen 14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gegen 16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Qualifikation 1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gegen 2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Ausscheidung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 gegen 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 gegen 18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gegen 20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 gegen 22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 gegen 24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 gegen 26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99596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14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Platzierungsspiel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 gegen 28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9551187"/>
                  </a:ext>
                </a:extLst>
              </a:tr>
            </a:tbl>
          </a:graphicData>
        </a:graphic>
      </p:graphicFrame>
      <p:sp>
        <p:nvSpPr>
          <p:cNvPr id="14" name="Textfeld 13">
            <a:extLst>
              <a:ext uri="{FF2B5EF4-FFF2-40B4-BE49-F238E27FC236}">
                <a16:creationId xmlns:a16="http://schemas.microsoft.com/office/drawing/2014/main" id="{90BFDD3B-BDE9-47CA-2F64-1B11DBA32077}"/>
              </a:ext>
            </a:extLst>
          </p:cNvPr>
          <p:cNvSpPr txBox="1"/>
          <p:nvPr/>
        </p:nvSpPr>
        <p:spPr>
          <a:xfrm>
            <a:off x="9082573" y="1998840"/>
            <a:ext cx="26903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Anspiel hat die niedrigere Startnummer.</a:t>
            </a:r>
          </a:p>
          <a:p>
            <a:endParaRPr lang="de-DE" sz="1200" dirty="0"/>
          </a:p>
          <a:p>
            <a:r>
              <a:rPr lang="de-DE" sz="1200" dirty="0"/>
              <a:t>Gespielt wird auf 6 Kehren</a:t>
            </a:r>
          </a:p>
          <a:p>
            <a:endParaRPr lang="de-DE" sz="1200" dirty="0"/>
          </a:p>
          <a:p>
            <a:r>
              <a:rPr lang="de-DE" sz="1200" dirty="0"/>
              <a:t>Bei Unentschieden folgt Finaler Entscheid</a:t>
            </a:r>
          </a:p>
        </p:txBody>
      </p:sp>
      <p:pic>
        <p:nvPicPr>
          <p:cNvPr id="4" name="Inhaltsplatzhalter 11">
            <a:extLst>
              <a:ext uri="{FF2B5EF4-FFF2-40B4-BE49-F238E27FC236}">
                <a16:creationId xmlns:a16="http://schemas.microsoft.com/office/drawing/2014/main" id="{C1D35B9D-BB75-AA39-8B7A-55F25D0F5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7769" y="5886144"/>
            <a:ext cx="1115131" cy="627261"/>
          </a:xfrm>
          <a:prstGeom prst="rect">
            <a:avLst/>
          </a:prstGeom>
        </p:spPr>
      </p:pic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488674A5-E8EB-4191-3E3C-D0E8A8D0D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719530"/>
              </p:ext>
            </p:extLst>
          </p:nvPr>
        </p:nvGraphicFramePr>
        <p:xfrm>
          <a:off x="3178822" y="1998840"/>
          <a:ext cx="2854779" cy="4472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Finalrunde 2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Qualifikation 2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99596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14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9551187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8005F42-E3E3-4521-7B1C-CA30E2D062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860670"/>
              </p:ext>
            </p:extLst>
          </p:nvPr>
        </p:nvGraphicFramePr>
        <p:xfrm>
          <a:off x="6096000" y="1998840"/>
          <a:ext cx="2854779" cy="447255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9449">
                  <a:extLst>
                    <a:ext uri="{9D8B030D-6E8A-4147-A177-3AD203B41FA5}">
                      <a16:colId xmlns:a16="http://schemas.microsoft.com/office/drawing/2014/main" val="2324435234"/>
                    </a:ext>
                  </a:extLst>
                </a:gridCol>
                <a:gridCol w="1064124">
                  <a:extLst>
                    <a:ext uri="{9D8B030D-6E8A-4147-A177-3AD203B41FA5}">
                      <a16:colId xmlns:a16="http://schemas.microsoft.com/office/drawing/2014/main" val="3903151659"/>
                    </a:ext>
                  </a:extLst>
                </a:gridCol>
                <a:gridCol w="1231206">
                  <a:extLst>
                    <a:ext uri="{9D8B030D-6E8A-4147-A177-3AD203B41FA5}">
                      <a16:colId xmlns:a16="http://schemas.microsoft.com/office/drawing/2014/main" val="2218547118"/>
                    </a:ext>
                  </a:extLst>
                </a:gridCol>
              </a:tblGrid>
              <a:tr h="29817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de-DE" sz="1600" b="1" u="none" strike="noStrike" dirty="0">
                          <a:effectLst/>
                        </a:rPr>
                        <a:t>Finalrunde 3</a:t>
                      </a:r>
                      <a:endParaRPr lang="de-DE" sz="16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72254833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955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2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0607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50938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4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948673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5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3334130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6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7497202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7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Finale</a:t>
                      </a: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1343904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8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24076639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9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676481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>
                          <a:effectLst/>
                        </a:rPr>
                        <a:t>Bahn 10</a:t>
                      </a:r>
                      <a:endParaRPr lang="de-DE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56782857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11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85326268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12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61806191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13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8299596"/>
                  </a:ext>
                </a:extLst>
              </a:tr>
              <a:tr h="298170">
                <a:tc>
                  <a:txBody>
                    <a:bodyPr/>
                    <a:lstStyle/>
                    <a:p>
                      <a:pPr algn="l" fontAlgn="b"/>
                      <a:r>
                        <a:rPr lang="de-DE" sz="1100" u="none" strike="noStrike" dirty="0">
                          <a:effectLst/>
                        </a:rPr>
                        <a:t>Bahn 14</a:t>
                      </a: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de-DE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9551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74280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CEB135C-302C-F0AA-3813-7EFFC6878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024" y="877076"/>
            <a:ext cx="9144000" cy="1307939"/>
          </a:xfrm>
        </p:spPr>
        <p:txBody>
          <a:bodyPr>
            <a:normAutofit fontScale="90000"/>
          </a:bodyPr>
          <a:lstStyle/>
          <a:p>
            <a:r>
              <a:rPr lang="de-DE" sz="5400" b="1" dirty="0">
                <a:solidFill>
                  <a:schemeClr val="bg1"/>
                </a:solidFill>
              </a:rPr>
              <a:t>Spielsystem Herren Winter </a:t>
            </a:r>
            <a:br>
              <a:rPr lang="de-DE" sz="5400" b="1">
                <a:solidFill>
                  <a:schemeClr val="bg1"/>
                </a:solidFill>
              </a:rPr>
            </a:br>
            <a:r>
              <a:rPr lang="de-DE" sz="5400" b="1">
                <a:solidFill>
                  <a:schemeClr val="bg1"/>
                </a:solidFill>
              </a:rPr>
              <a:t>ab 2025/2026</a:t>
            </a:r>
            <a:endParaRPr lang="de-DE" sz="5400" b="1" dirty="0">
              <a:solidFill>
                <a:schemeClr val="bg1"/>
              </a:solidFill>
            </a:endParaRP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D3D0EF00-A8DE-FE2A-B276-464193326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40024" y="2295753"/>
            <a:ext cx="9144000" cy="1307939"/>
          </a:xfrm>
        </p:spPr>
        <p:txBody>
          <a:bodyPr>
            <a:normAutofit/>
          </a:bodyPr>
          <a:lstStyle/>
          <a:p>
            <a:r>
              <a:rPr lang="de-DE" sz="4400" b="1" dirty="0">
                <a:solidFill>
                  <a:schemeClr val="bg1"/>
                </a:solidFill>
              </a:rPr>
              <a:t>Vielen Dank für Ihre Aufmerksamkeit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EF2C1372-84EA-4D88-54F2-7096A6F5178A}"/>
              </a:ext>
            </a:extLst>
          </p:cNvPr>
          <p:cNvSpPr txBox="1"/>
          <p:nvPr/>
        </p:nvSpPr>
        <p:spPr>
          <a:xfrm>
            <a:off x="8629650" y="5838825"/>
            <a:ext cx="304148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>
                <a:solidFill>
                  <a:schemeClr val="bg1"/>
                </a:solidFill>
              </a:rPr>
              <a:t>DESV – Region Süd</a:t>
            </a:r>
          </a:p>
          <a:p>
            <a:r>
              <a:rPr lang="de-DE" dirty="0">
                <a:solidFill>
                  <a:schemeClr val="bg1"/>
                </a:solidFill>
              </a:rPr>
              <a:t>Michael Paukert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F1EC6772-57BE-C4EF-86EC-91277F9BE670}"/>
              </a:ext>
            </a:extLst>
          </p:cNvPr>
          <p:cNvSpPr txBox="1"/>
          <p:nvPr/>
        </p:nvSpPr>
        <p:spPr>
          <a:xfrm>
            <a:off x="3573624" y="3964149"/>
            <a:ext cx="21024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u="sng" dirty="0"/>
              <a:t>Mitwirkende:</a:t>
            </a:r>
          </a:p>
          <a:p>
            <a:r>
              <a:rPr lang="de-DE" dirty="0"/>
              <a:t>- Michael Paukert</a:t>
            </a:r>
          </a:p>
        </p:txBody>
      </p:sp>
      <p:pic>
        <p:nvPicPr>
          <p:cNvPr id="7" name="Inhaltsplatzhalter 11">
            <a:extLst>
              <a:ext uri="{FF2B5EF4-FFF2-40B4-BE49-F238E27FC236}">
                <a16:creationId xmlns:a16="http://schemas.microsoft.com/office/drawing/2014/main" id="{A224D4A6-941B-19DE-A6F4-D64E814AEC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" y="5211564"/>
            <a:ext cx="1995665" cy="11225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8921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255</Words>
  <Application>Microsoft Office PowerPoint</Application>
  <PresentationFormat>Breitbild</PresentationFormat>
  <Paragraphs>100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</vt:lpstr>
      <vt:lpstr>Spielsystem Herren Winter  ab 2025/2026</vt:lpstr>
      <vt:lpstr>Erläuterung</vt:lpstr>
      <vt:lpstr>Finalspiele </vt:lpstr>
      <vt:lpstr>Spielsystem Herren Winter  ab 2025/2026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Spielsystem Herren Winter 2022</dc:title>
  <dc:creator>Michael Paukert</dc:creator>
  <cp:lastModifiedBy>Michael Paukert</cp:lastModifiedBy>
  <cp:revision>5</cp:revision>
  <dcterms:created xsi:type="dcterms:W3CDTF">2022-10-02T10:27:00Z</dcterms:created>
  <dcterms:modified xsi:type="dcterms:W3CDTF">2025-03-22T17:05:37Z</dcterms:modified>
</cp:coreProperties>
</file>